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025313" cy="6858000"/>
  <p:notesSz cx="6797675" cy="9926638"/>
  <p:defaultTextStyle>
    <a:defPPr>
      <a:defRPr lang="ru-RU"/>
    </a:defPPr>
    <a:lvl1pPr marL="0" algn="l" defTabSz="910951">
      <a:defRPr sz="1900">
        <a:solidFill>
          <a:schemeClr val="tx1"/>
        </a:solidFill>
        <a:latin typeface="+mn-lt"/>
        <a:ea typeface="+mn-ea"/>
        <a:cs typeface="+mn-cs"/>
      </a:defRPr>
    </a:lvl1pPr>
    <a:lvl2pPr marL="455466" algn="l" defTabSz="910951">
      <a:defRPr sz="1900">
        <a:solidFill>
          <a:schemeClr val="tx1"/>
        </a:solidFill>
        <a:latin typeface="+mn-lt"/>
        <a:ea typeface="+mn-ea"/>
        <a:cs typeface="+mn-cs"/>
      </a:defRPr>
    </a:lvl2pPr>
    <a:lvl3pPr marL="910951" algn="l" defTabSz="910951">
      <a:defRPr sz="1900">
        <a:solidFill>
          <a:schemeClr val="tx1"/>
        </a:solidFill>
        <a:latin typeface="+mn-lt"/>
        <a:ea typeface="+mn-ea"/>
        <a:cs typeface="+mn-cs"/>
      </a:defRPr>
    </a:lvl3pPr>
    <a:lvl4pPr marL="1366402" algn="l" defTabSz="910951">
      <a:defRPr sz="1900">
        <a:solidFill>
          <a:schemeClr val="tx1"/>
        </a:solidFill>
        <a:latin typeface="+mn-lt"/>
        <a:ea typeface="+mn-ea"/>
        <a:cs typeface="+mn-cs"/>
      </a:defRPr>
    </a:lvl4pPr>
    <a:lvl5pPr marL="1821874" algn="l" defTabSz="910951">
      <a:defRPr sz="1900">
        <a:solidFill>
          <a:schemeClr val="tx1"/>
        </a:solidFill>
        <a:latin typeface="+mn-lt"/>
        <a:ea typeface="+mn-ea"/>
        <a:cs typeface="+mn-cs"/>
      </a:defRPr>
    </a:lvl5pPr>
    <a:lvl6pPr marL="2277336" algn="l" defTabSz="910951">
      <a:defRPr sz="1900">
        <a:solidFill>
          <a:schemeClr val="tx1"/>
        </a:solidFill>
        <a:latin typeface="+mn-lt"/>
        <a:ea typeface="+mn-ea"/>
        <a:cs typeface="+mn-cs"/>
      </a:defRPr>
    </a:lvl6pPr>
    <a:lvl7pPr marL="2732808" algn="l" defTabSz="910951">
      <a:defRPr sz="1900">
        <a:solidFill>
          <a:schemeClr val="tx1"/>
        </a:solidFill>
        <a:latin typeface="+mn-lt"/>
        <a:ea typeface="+mn-ea"/>
        <a:cs typeface="+mn-cs"/>
      </a:defRPr>
    </a:lvl7pPr>
    <a:lvl8pPr marL="3188282" algn="l" defTabSz="910951">
      <a:defRPr sz="1900">
        <a:solidFill>
          <a:schemeClr val="tx1"/>
        </a:solidFill>
        <a:latin typeface="+mn-lt"/>
        <a:ea typeface="+mn-ea"/>
        <a:cs typeface="+mn-cs"/>
      </a:defRPr>
    </a:lvl8pPr>
    <a:lvl9pPr marL="3643745" algn="l" defTabSz="910951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06" autoAdjust="0"/>
  </p:normalViewPr>
  <p:slideViewPr>
    <p:cSldViewPr>
      <p:cViewPr varScale="1">
        <p:scale>
          <a:sx n="74" d="100"/>
          <a:sy n="74" d="100"/>
        </p:scale>
        <p:origin x="1992" y="60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-2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1665124" cy="718417"/>
          </a:xfrm>
          <a:prstGeom prst="rect">
            <a:avLst/>
          </a:prstGeom>
        </p:spPr>
        <p:txBody>
          <a:bodyPr vert="horz" lIns="80979" tIns="40490" rIns="80979" bIns="40490" rtlCol="0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2176581" y="0"/>
            <a:ext cx="1665124" cy="718417"/>
          </a:xfrm>
          <a:prstGeom prst="rect">
            <a:avLst/>
          </a:prstGeom>
        </p:spPr>
        <p:txBody>
          <a:bodyPr vert="horz" lIns="80979" tIns="40490" rIns="80979" bIns="40490" rtlCol="0"/>
          <a:lstStyle>
            <a:lvl1pPr algn="r">
              <a:defRPr sz="1100"/>
            </a:lvl1pPr>
          </a:lstStyle>
          <a:p>
            <a:pPr>
              <a:defRPr/>
            </a:pPr>
            <a:fld id="{2CBA7E2E-7A04-4B70-850B-6D0430231D3A}" type="datetimeFigureOut">
              <a:rPr lang="ru-RU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801938" y="1077913"/>
            <a:ext cx="9447213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979" tIns="40490" rIns="80979" bIns="4049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384261" y="6824967"/>
            <a:ext cx="3074075" cy="6465757"/>
          </a:xfrm>
          <a:prstGeom prst="rect">
            <a:avLst/>
          </a:prstGeom>
        </p:spPr>
        <p:txBody>
          <a:bodyPr vert="horz" lIns="80979" tIns="40490" rIns="80979" bIns="4049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13647438"/>
            <a:ext cx="1665124" cy="718417"/>
          </a:xfrm>
          <a:prstGeom prst="rect">
            <a:avLst/>
          </a:prstGeom>
        </p:spPr>
        <p:txBody>
          <a:bodyPr vert="horz" lIns="80979" tIns="40490" rIns="80979" bIns="4049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2176581" y="13647438"/>
            <a:ext cx="1665124" cy="718417"/>
          </a:xfrm>
          <a:prstGeom prst="rect">
            <a:avLst/>
          </a:prstGeom>
        </p:spPr>
        <p:txBody>
          <a:bodyPr vert="horz" lIns="80979" tIns="40490" rIns="80979" bIns="40490" rtlCol="0" anchor="b"/>
          <a:lstStyle>
            <a:lvl1pPr algn="r">
              <a:defRPr sz="1100"/>
            </a:lvl1pPr>
          </a:lstStyle>
          <a:p>
            <a:pPr>
              <a:defRPr/>
            </a:pPr>
            <a:fld id="{1DAE79D5-0218-4597-9BAA-8550E837C47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6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951">
      <a:defRPr sz="1200">
        <a:solidFill>
          <a:schemeClr val="tx1"/>
        </a:solidFill>
        <a:latin typeface="+mn-lt"/>
        <a:ea typeface="+mn-ea"/>
        <a:cs typeface="+mn-cs"/>
      </a:defRPr>
    </a:lvl1pPr>
    <a:lvl2pPr marL="455466" algn="l" defTabSz="910951">
      <a:defRPr sz="1200">
        <a:solidFill>
          <a:schemeClr val="tx1"/>
        </a:solidFill>
        <a:latin typeface="+mn-lt"/>
        <a:ea typeface="+mn-ea"/>
        <a:cs typeface="+mn-cs"/>
      </a:defRPr>
    </a:lvl2pPr>
    <a:lvl3pPr marL="910951" algn="l" defTabSz="910951">
      <a:defRPr sz="1200">
        <a:solidFill>
          <a:schemeClr val="tx1"/>
        </a:solidFill>
        <a:latin typeface="+mn-lt"/>
        <a:ea typeface="+mn-ea"/>
        <a:cs typeface="+mn-cs"/>
      </a:defRPr>
    </a:lvl3pPr>
    <a:lvl4pPr marL="1366402" algn="l" defTabSz="910951">
      <a:defRPr sz="1200">
        <a:solidFill>
          <a:schemeClr val="tx1"/>
        </a:solidFill>
        <a:latin typeface="+mn-lt"/>
        <a:ea typeface="+mn-ea"/>
        <a:cs typeface="+mn-cs"/>
      </a:defRPr>
    </a:lvl4pPr>
    <a:lvl5pPr marL="1821874" algn="l" defTabSz="910951">
      <a:defRPr sz="1200">
        <a:solidFill>
          <a:schemeClr val="tx1"/>
        </a:solidFill>
        <a:latin typeface="+mn-lt"/>
        <a:ea typeface="+mn-ea"/>
        <a:cs typeface="+mn-cs"/>
      </a:defRPr>
    </a:lvl5pPr>
    <a:lvl6pPr marL="2277336" algn="l" defTabSz="910951">
      <a:defRPr sz="1200">
        <a:solidFill>
          <a:schemeClr val="tx1"/>
        </a:solidFill>
        <a:latin typeface="+mn-lt"/>
        <a:ea typeface="+mn-ea"/>
        <a:cs typeface="+mn-cs"/>
      </a:defRPr>
    </a:lvl6pPr>
    <a:lvl7pPr marL="2732808" algn="l" defTabSz="910951">
      <a:defRPr sz="1200">
        <a:solidFill>
          <a:schemeClr val="tx1"/>
        </a:solidFill>
        <a:latin typeface="+mn-lt"/>
        <a:ea typeface="+mn-ea"/>
        <a:cs typeface="+mn-cs"/>
      </a:defRPr>
    </a:lvl7pPr>
    <a:lvl8pPr marL="3188282" algn="l" defTabSz="910951">
      <a:defRPr sz="1200">
        <a:solidFill>
          <a:schemeClr val="tx1"/>
        </a:solidFill>
        <a:latin typeface="+mn-lt"/>
        <a:ea typeface="+mn-ea"/>
        <a:cs typeface="+mn-cs"/>
      </a:defRPr>
    </a:lvl8pPr>
    <a:lvl9pPr marL="3643745" algn="l" defTabSz="910951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801938" y="1077913"/>
            <a:ext cx="9447213" cy="5387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89585" y="6663034"/>
            <a:ext cx="6555690" cy="7504434"/>
          </a:xfrm>
        </p:spPr>
        <p:txBody>
          <a:bodyPr/>
          <a:lstStyle/>
          <a:p>
            <a:pPr defTabSz="809793">
              <a:defRPr/>
            </a:pPr>
            <a:r>
              <a:rPr lang="ru-RU" dirty="0"/>
              <a:t>                     </a:t>
            </a: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Добрый день уважаемые участники круглого стола!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09172">
              <a:defRPr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09172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09172">
              <a:defRPr/>
            </a:pPr>
            <a:endParaRPr lang="ru-RU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dirty="0">
                <a:latin typeface="Arial"/>
                <a:cs typeface="Arial"/>
              </a:rPr>
              <a:t>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AE79D5-0218-4597-9BAA-8550E837C471}" type="slidenum">
              <a:rPr lang="ru-RU">
                <a:solidFill>
                  <a:prstClr val="black"/>
                </a:solidFill>
              </a:r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2493" y="6547496"/>
            <a:ext cx="6261014" cy="3168352"/>
          </a:xfrm>
        </p:spPr>
        <p:txBody>
          <a:bodyPr/>
          <a:lstStyle/>
          <a:p>
            <a:pPr marL="19119" indent="299735" algn="just">
              <a:defRPr/>
            </a:pPr>
            <a:r>
              <a:rPr lang="ru-RU" b="1" i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Основанием для приостановления</a:t>
            </a:r>
            <a:r>
              <a:rPr lang="ru-RU" i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действия классификации средства размещения являются: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i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выявление в документах и (или) сведениях, представленных владельцем средства размещения при классификации средства размещения, недостоверной информации;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поступление информации федерального органа исполнительной власти, уполномоченного Правительством РФ на проведение аккредитации организаций, осуществляющих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классификацию в сфере туристской индустрии, о несоответствии требованиям законодательства РФ сведений о средстве размещения, а также документов и (или) сведений,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подтверждающих соответствие средства размещения требованиям к типу средств размещения, содержащихся в реестре КСР;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возникновение обстоятельств, которые приводят к несоответствию средства размещения требованиям к типу средства размещения, устранение которых возможно в период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приостановления действия классификации средства размещения;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8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выявление обстоятельств региональным контрольно-надзорным органом по итогам контрольных (надзорных) мероприятий в рамках регионального государственного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8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8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контроля (надзора);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8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72179" indent="-253060" algn="just">
              <a:buFontTx/>
              <a:buChar char="-"/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Неосуществление владельцем средства размещения планового подтверждения соответствия типу средства размещения.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179" indent="-253060" algn="just">
              <a:buFontTx/>
              <a:buChar char="-"/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72179" indent="-253060" algn="just">
              <a:buFontTx/>
              <a:buChar char="-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ВАЖНО: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Действие присвоенной категории средства размещения приостанавливается на срок не более 30 дней.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179" indent="-253060" algn="just">
              <a:buFontTx/>
              <a:buChar char="-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179" indent="-253060" algn="just">
              <a:buFontTx/>
              <a:buChar char="-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Владелец средства размещения в течение срока приостановления вправе предоставлять услуги средства размещения, гостиничные услуги с обязательным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179" indent="-253060" algn="just">
              <a:buFontTx/>
              <a:buChar char="-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8" algn="just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информированием  потребителей о приостановлении действия категории.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8" algn="just">
              <a:defRPr/>
            </a:pP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8" algn="just"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 В предписанный срок владелец средства размещения обязан устранить обстоятельства, послужившие основанием для приостановления действия присвоенной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8" algn="just">
              <a:defRPr/>
            </a:pP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8" algn="just"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категории средства размещения.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78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176443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6761436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84261" y="6693760"/>
            <a:ext cx="6261014" cy="2950080"/>
          </a:xfrm>
        </p:spPr>
        <p:txBody>
          <a:bodyPr/>
          <a:lstStyle/>
          <a:p>
            <a:pPr marL="19119" indent="299735" algn="just">
              <a:defRPr/>
            </a:pPr>
            <a:r>
              <a:rPr lang="ru-RU" b="1" dirty="0">
                <a:latin typeface="Arial"/>
                <a:ea typeface="Arial"/>
                <a:cs typeface="Arial"/>
              </a:rPr>
              <a:t>Основанием для прекращения</a:t>
            </a:r>
            <a:r>
              <a:rPr lang="ru-RU" dirty="0">
                <a:latin typeface="Arial"/>
                <a:ea typeface="Arial"/>
                <a:cs typeface="Arial"/>
              </a:rPr>
              <a:t> действия классификации средства размещения является:</a:t>
            </a:r>
            <a:endParaRPr dirty="0"/>
          </a:p>
          <a:p>
            <a:pPr marL="19119" indent="299735" algn="just"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19119" indent="299735" algn="just"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- несоответствие средства размещения требованиям к типу средства размещения, указанному в реестре КСР;</a:t>
            </a:r>
            <a:endParaRPr dirty="0"/>
          </a:p>
          <a:p>
            <a:pPr marL="19119" indent="299735" algn="just"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19119" indent="299735" algn="just"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- </a:t>
            </a:r>
            <a:r>
              <a:rPr lang="ru-RU" dirty="0" err="1">
                <a:latin typeface="Arial"/>
                <a:ea typeface="Arial"/>
                <a:cs typeface="Arial"/>
              </a:rPr>
              <a:t>неустранение</a:t>
            </a:r>
            <a:r>
              <a:rPr lang="ru-RU" dirty="0">
                <a:latin typeface="Arial"/>
                <a:ea typeface="Arial"/>
                <a:cs typeface="Arial"/>
              </a:rPr>
              <a:t> владельцем средства размещения обстоятельств, послуживших основанием для приостановления действия классификации средства размещения, в</a:t>
            </a:r>
            <a:endParaRPr dirty="0"/>
          </a:p>
          <a:p>
            <a:pPr marL="19119" indent="299735" algn="just">
              <a:defRPr/>
            </a:pPr>
            <a:endParaRPr lang="ru-RU" dirty="0">
              <a:latin typeface="Arial"/>
              <a:ea typeface="Arial"/>
              <a:cs typeface="Arial"/>
            </a:endParaRPr>
          </a:p>
          <a:p>
            <a:pPr marL="19119" indent="299735" algn="just"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 установленные сроки;</a:t>
            </a:r>
            <a:endParaRPr dirty="0"/>
          </a:p>
          <a:p>
            <a:pPr marL="19119" indent="299735" algn="just">
              <a:defRPr/>
            </a:pPr>
            <a:endParaRPr lang="ru-RU" dirty="0">
              <a:latin typeface="Arial"/>
              <a:ea typeface="Arial"/>
              <a:cs typeface="Arial"/>
            </a:endParaRPr>
          </a:p>
          <a:p>
            <a:pPr marL="19119" indent="299735" algn="just"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- прекращение владельцем средства размещения деятельности в соответствии с законодательством РФ о государственной регистрации юридических лиц и ИП;</a:t>
            </a:r>
            <a:endParaRPr dirty="0"/>
          </a:p>
          <a:p>
            <a:pPr marL="19119" indent="299735" algn="just"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          - поступление в орган государственной власти субъекта РФ, уполномоченный на осуществление регионального государственного контроля (надзора) в сфере туристской</a:t>
            </a:r>
            <a:endParaRPr dirty="0"/>
          </a:p>
          <a:p>
            <a:pPr>
              <a:defRPr/>
            </a:pPr>
            <a:endParaRPr lang="ru-RU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           индустрии, заявления владельца средства размещения о прекращении деятельности по предоставлению услуг средства размещения, гостиничных услуг.</a:t>
            </a:r>
            <a:endParaRPr dirty="0"/>
          </a:p>
          <a:p>
            <a:pPr>
              <a:defRPr/>
            </a:pPr>
            <a:endParaRPr lang="ru-RU" dirty="0">
              <a:latin typeface="Arial"/>
              <a:cs typeface="Arial"/>
            </a:endParaRPr>
          </a:p>
          <a:p>
            <a:pPr>
              <a:defRPr/>
            </a:pPr>
            <a:endParaRPr lang="ru-RU" dirty="0">
              <a:latin typeface="Arial"/>
              <a:cs typeface="Arial"/>
            </a:endParaRPr>
          </a:p>
        </p:txBody>
      </p:sp>
      <p:sp>
        <p:nvSpPr>
          <p:cNvPr id="7076358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93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176443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716213" y="46038"/>
            <a:ext cx="9447213" cy="5387975"/>
          </a:xfrm>
        </p:spPr>
      </p:sp>
      <p:sp>
        <p:nvSpPr>
          <p:cNvPr id="26761436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6669" y="5539383"/>
            <a:ext cx="6553460" cy="4270692"/>
          </a:xfrm>
        </p:spPr>
        <p:txBody>
          <a:bodyPr/>
          <a:lstStyle/>
          <a:p>
            <a:pPr indent="404896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Если у КСР прекращено действие присвоенной категории, то:</a:t>
            </a:r>
          </a:p>
          <a:p>
            <a:pPr indent="404896" algn="just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о предоставлении услуг средства размещения, гостиничных услуг, в том числе в информационно-телекоммуникационной сети "Интернет", включая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услугах, сервисы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размещения объявлений, социальные сети, осуществляется с обязательным указанием идентификационного номера средства размещения, присвоенного в реестре классифицированных средств размещения, а также ссылки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информационно-телекоммуникационной сети "Интернет" на запись в реестре классифицированных средств размещения, содержащую сведения о средстве размещения.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Владелец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услугах, владелец сервиса размещения объявлений доводят до сведения потребителей информацию, предусмотренную частью двадцать второй настоящей статьи, путем обеспечения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указания в информации о предоставлении услуг средства размещения, гостиничных услуг на сайте владельца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 или владельца сервиса размещения объявлений в информационно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телекоммуникационной сети "Интернет" представленной владельцем средства размещения ссылки в информационно-телекоммуникационной сети "Интернет" на запись в реестре классифицированных средств размещения,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содержащую сведения о средстве размещения.</a:t>
            </a:r>
          </a:p>
          <a:p>
            <a:pPr indent="404896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Владелец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услугах, владелец сервиса размещения объявлений обязаны обеспечить проверку наличия ссылки в информационно-телекоммуникационной сети "Интернет" на запись в реестре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классифицированных средств размещения, содержащую сведения о средстве размещения, а также соответствие сведений о средстве размещения, представленных в информации о предоставлении услуг средства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размещения, гостиничных услуг на сайте владельца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 или владельца сервиса размещения объявлений в информационно-телекоммуникационной сети "Интернет", аналогичным сведениям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 средстве размещения, указанным в реестре классифицированных средств размещения.</a:t>
            </a:r>
          </a:p>
          <a:p>
            <a:pPr indent="404896" algn="just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Владелец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услугах, владелец сервиса размещения объявлений: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не допускают указание в информации о предоставлении услуг средства размещения, гостиничных услуг на сайте владельца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 или владельца сервиса размещения объявлений в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информационно-телекоммуникационной сети "Интернет" сведений о средстве размещения, не соответствующих аналогичным сведениям, указанным в реестре классифицированных средств размещения;</a:t>
            </a:r>
          </a:p>
          <a:p>
            <a:pPr indent="404896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обязаны приостановить предоставление возможности приобретать услуги средства размещения, гостиничные услуги на сайте владельца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 или владельца сервиса размещения объявлений в 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информационно-телекоммуникационной сети "Интернет" в случае приостановления действия классификации средства размещения со дня приостановления действия классификации средства размещения до дня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возобновления действия классификации средства размещения;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обязаны прекратить распространение информации о предоставлении услуг средства размещения, гостиничных услуг в случае несоответствия сведений о средстве размещения, представленных в информации о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предоставлении услуг средства размещения, гостиничных услуг на сайте владельца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об услугах или владельца сервиса размещения объявлений в информационно-телекоммуникационной сети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"Интернет", аналогичным сведениям, указанным в реестре классифицированных средств размещения, в том числе на основании поступления соответствующей информации от органа по аккредитации, а также в случае</a:t>
            </a:r>
          </a:p>
          <a:p>
            <a:pPr indent="404896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прекращения действия классификации средства размещения или на основании поступления предписания, указанного в статье 19.5 настоящего Федерального закона.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76358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364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77926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801938" y="1077913"/>
            <a:ext cx="9447213" cy="5387975"/>
          </a:xfrm>
        </p:spPr>
      </p:sp>
      <p:sp>
        <p:nvSpPr>
          <p:cNvPr id="17353846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89584" y="6663033"/>
            <a:ext cx="3663424" cy="7504434"/>
          </a:xfrm>
        </p:spPr>
        <p:txBody>
          <a:bodyPr/>
          <a:lstStyle/>
          <a:p>
            <a:pPr algn="ctr" defTabSz="809171">
              <a:defRPr/>
            </a:pPr>
            <a:endParaRPr lang="ru-RU" b="1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algn="just" defTabSz="809171">
              <a:defRPr/>
            </a:pPr>
            <a:endParaRPr lang="ru-RU" b="1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        </a:t>
            </a:r>
          </a:p>
        </p:txBody>
      </p:sp>
      <p:sp>
        <p:nvSpPr>
          <p:cNvPr id="253101461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A12671-A321-6686-AA24-49D83A55B397}" type="slidenum">
              <a:rPr lang="ru-RU">
                <a:solidFill>
                  <a:prstClr val="black"/>
                </a:solidFill>
              </a:r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431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335213" y="166688"/>
            <a:ext cx="8494713" cy="4845050"/>
          </a:xfrm>
        </p:spPr>
      </p:sp>
      <p:sp>
        <p:nvSpPr>
          <p:cNvPr id="195871260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52790" y="5171775"/>
            <a:ext cx="6298822" cy="4544071"/>
          </a:xfrm>
        </p:spPr>
        <p:txBody>
          <a:bodyPr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  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Ф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№ 436-ФЗ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внесены изменения в ФЗ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«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основах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туристской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деятельности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в Р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Ф»,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ст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44  Ф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«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общих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принципах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организации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публичной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власти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в  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субъектах</a:t>
            </a: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Р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Ф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»</a:t>
            </a:r>
            <a:r>
              <a:rPr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Ключевое нововведение, которое затронет сферу туризма,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подходов к классификации средств размещения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Согласно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ст. 5.1. ФЗ № 436-ФЗ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ЗАПРЕЩАЕТСЯ: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303672" indent="-303672" algn="just">
              <a:buAutoNum type="arabicParenR"/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редоставление средствами размещения, сведения о которых не включены в реестр КСР, услуг средства размещения, гостиничных услуг;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72" indent="-303672" algn="just">
              <a:buAutoNum type="arabicParenR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72" indent="-303672" algn="just">
              <a:buAutoNum type="arabicParenR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 рекламе, названии средства размещения и деятельности, связанной с использованием средства размещения, типа и (или) категории, не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72" indent="-303672" algn="just">
              <a:buAutoNum type="arabicParenR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соответствующей типу и (или) категории средства размещения, указанным в реестре КСР.</a:t>
            </a: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u="sng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Таким образом, введена обязательная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классификация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всех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коллективных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средств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размещения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за исключением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53060" indent="-253060" algn="just">
              <a:buFontTx/>
              <a:buChar char="-"/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детских лагерей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крестьянских фермерских хозяйств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социальных и реабилитационных учреждений, медицинских организаций (кроме  –  санаториев),  средств размещения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3060" indent="-253060" algn="just">
              <a:buFontTx/>
              <a:buChar char="-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религиозных организаций, специального жилого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фонда</a:t>
            </a: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900" dirty="0">
              <a:latin typeface="AriAL"/>
              <a:cs typeface="AriAL"/>
            </a:endParaRPr>
          </a:p>
        </p:txBody>
      </p:sp>
      <p:sp>
        <p:nvSpPr>
          <p:cNvPr id="16309351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0AD501C-6083-150E-EC13-F2B9668C7F1B}" type="slidenum">
              <a:rPr lang="ru-RU">
                <a:solidFill>
                  <a:prstClr val="black"/>
                </a:solidFill>
              </a:r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756464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725738" y="273050"/>
            <a:ext cx="9445626" cy="5387975"/>
          </a:xfrm>
        </p:spPr>
      </p:sp>
      <p:sp>
        <p:nvSpPr>
          <p:cNvPr id="179618483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69950" y="5797147"/>
            <a:ext cx="6339685" cy="4064901"/>
          </a:xfrm>
        </p:spPr>
        <p:txBody>
          <a:bodyPr/>
          <a:lstStyle/>
          <a:p>
            <a:pPr marL="19119" indent="299735" algn="just"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Все средства размещения </a:t>
            </a:r>
            <a:r>
              <a:rPr lang="ru-RU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будут проходить двухэтапную процедуру классификации и включаться в реестр.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Первый этап 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– это самостоятельное включение средства размещения в реестр на основании самооценки – для этого на сайте </a:t>
            </a:r>
            <a:r>
              <a:rPr lang="ru-RU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Росаккредитации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создан специальный чек-лист.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Уважаемые владельцы коллективных средств размещения просим ознакомиться, сохранив себе </a:t>
            </a:r>
            <a:r>
              <a:rPr lang="ru-RU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куар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-код, представленный на слайде, </a:t>
            </a:r>
            <a:r>
              <a:rPr lang="ru-RU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для самостоятельной работы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b="1" u="sng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на сайте </a:t>
            </a:r>
            <a:r>
              <a:rPr lang="ru-RU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Росаккредитации</a:t>
            </a:r>
            <a:r>
              <a:rPr lang="ru-RU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b="1" u="sng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Второй этап - проведение оценки на соответствие «звездам» – </a:t>
            </a:r>
            <a:r>
              <a:rPr lang="ru-RU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этот этап добровольный и здесь уже оценку проводят эксперты аккредитованных организаций.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Вся процедура будет проходить в специальной системе Инспектор.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  Обращаю внимание: пройти классификацию и попасть в реестр теперь смогут и </a:t>
            </a:r>
            <a:r>
              <a:rPr lang="ru-RU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глэмпинги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Для них не предусмотрена звездность.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	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Ответственный орган – </a:t>
            </a:r>
            <a:r>
              <a:rPr lang="ru-RU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Росаккредитация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в Чувашской Республике – это союз «Торгово-промышленная палата Чувашской Республики».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0654819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9CC672-CE04-5F8F-A73F-A38C214396BC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298700" y="273050"/>
            <a:ext cx="8489950" cy="4843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79754" y="5380233"/>
            <a:ext cx="6375460" cy="4273358"/>
          </a:xfrm>
        </p:spPr>
        <p:txBody>
          <a:bodyPr/>
          <a:lstStyle/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данным Федеральным законом 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Минэкономразвития Чувашии возлагаются полномочия по организации и осуществлению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регионального государственного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контроля (надзора) в  сфере туристской индустрии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Предметом контроля является соблюдение требований к коллективным средствам размещения, горнолыжным трассам и пляжам; экскурсоводам (гидам) и гидам-переводчикам.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19" indent="299735" algn="just">
              <a:defRPr/>
            </a:pPr>
            <a:endParaRPr lang="ru-RU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Введение регионального контроля и надзора за деятельностью в  туристской сфере поможет значительно улучшить предоставляемые услуги в сфере туризма,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потребителям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услуг быть уверенными в их качестве.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 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в Чувашской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функционирует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147 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коллективных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классифицированных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14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санаторно-курортных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9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пляжей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37DFB4-7C5C-0948-963C-3E67BD2308E2}" type="slidenum">
              <a:rPr lang="ru-RU">
                <a:solidFill>
                  <a:prstClr val="black"/>
                </a:solidFill>
              </a:r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62849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298700" y="65088"/>
            <a:ext cx="8489950" cy="4841875"/>
          </a:xfrm>
        </p:spPr>
      </p:sp>
      <p:sp>
        <p:nvSpPr>
          <p:cNvPr id="77131769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40498" y="5067547"/>
            <a:ext cx="6455422" cy="4586043"/>
          </a:xfrm>
        </p:spPr>
        <p:txBody>
          <a:bodyPr/>
          <a:lstStyle/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рамках регионального контроля и надзора за деятельностью в  туристской сфере Минэкономразвития Чувашии будет осуществляться следующая работа: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наличия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сведений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КСР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требованиям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соответствующему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типу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 defTabSz="806738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проверка соответствия средства размещения типу, категории, указанным в Реестре;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сайтах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реестру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, а  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наличия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ссылки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запись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заявленного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действительности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рекламе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соблюдения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установленных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оказания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гостиничных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горнолыжной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трассы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пляжа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заявленной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горнолыжной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трассы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пляжа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рекламе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названии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21787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DA4647B-1DFA-88E7-FB6B-F165BDF8EF7F}" type="slidenum">
              <a:rPr lang="ru-RU">
                <a:solidFill>
                  <a:prstClr val="black"/>
                </a:solidFill>
              </a:r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0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609787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341563" y="273050"/>
            <a:ext cx="8489951" cy="4843463"/>
          </a:xfrm>
        </p:spPr>
      </p:sp>
      <p:sp>
        <p:nvSpPr>
          <p:cNvPr id="6659170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45308" y="5276004"/>
            <a:ext cx="6328498" cy="4481815"/>
          </a:xfrm>
        </p:spPr>
        <p:txBody>
          <a:bodyPr/>
          <a:lstStyle/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рамках регионального контроля и надзора за деятельностью в  туристской сфере Минэкономразвития Чувашии будет осуществляться следующая работа: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наличия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сведений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КСР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требованиям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соответствующему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типу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 defTabSz="806737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проверка соответствия средства размещения типу, категории, указанным в Реестре;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сайтах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реестру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, а  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наличия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ссылки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запись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заявленного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действительности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рекламе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соблюдения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установленных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оказания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гостиничных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горнолыжной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трассы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пляжа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заявленной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404896" algn="just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4896" algn="just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горнолыжной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трассы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пляжа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рекламе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названии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82900576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E333C7B-7A25-651E-96C8-4FE655B39368}" type="slidenum">
              <a:rPr lang="ru-RU">
                <a:solidFill>
                  <a:prstClr val="black"/>
                </a:solidFill>
              </a:r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7722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301875" y="166688"/>
            <a:ext cx="8494713" cy="4845050"/>
          </a:xfrm>
        </p:spPr>
      </p:sp>
      <p:sp>
        <p:nvSpPr>
          <p:cNvPr id="11842295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40497" y="5276004"/>
            <a:ext cx="6326692" cy="4511851"/>
          </a:xfrm>
        </p:spPr>
        <p:txBody>
          <a:bodyPr/>
          <a:lstStyle/>
          <a:p>
            <a:pPr algn="just">
              <a:defRPr/>
            </a:pP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Контрольный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надзорный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наряду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решениями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принимаемыми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по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результатам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контрольных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надзорных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мероприятий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соответствии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Федеральным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от 31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июля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2020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года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 248-ФЗ "О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государственном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контроле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надзоре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и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муниципальном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контроле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Российской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Федерации</a:t>
            </a:r>
            <a:r>
              <a:rPr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", </a:t>
            </a:r>
            <a:r>
              <a:rPr b="1" u="sng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вправе</a:t>
            </a:r>
            <a:r>
              <a:rPr b="1" u="sng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b="1" u="sng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defRPr/>
            </a:pPr>
            <a:endParaRPr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77" indent="-192877" algn="just">
              <a:buFont typeface="Wingdings"/>
              <a:buChar char="ü"/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выдавать предписание об устранении нарушений обязательных требований, выявленных в ходе выездного обследования или наблюдения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;</a:t>
            </a:r>
          </a:p>
          <a:p>
            <a:pPr marL="192877" indent="-192877" algn="just">
              <a:buFont typeface="Wingdings"/>
              <a:buChar char="ü"/>
              <a:defRPr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156" indent="-261156" algn="just">
              <a:buFont typeface="Wingdings"/>
              <a:buChar char="ü"/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выдавать предписание владельцу </a:t>
            </a:r>
            <a:r>
              <a:rPr lang="ru-RU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агрегатора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информации об услугах, владельцу сервиса объявлений о незамедлительном прекращении распространения информации о предоставляемых услугах средства размещения (гостиничных услугах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);</a:t>
            </a:r>
          </a:p>
          <a:p>
            <a:pPr marL="261156" indent="-261156" algn="just">
              <a:buFont typeface="Wingdings"/>
              <a:buChar char="ü"/>
              <a:defRPr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156" indent="-261156" algn="just">
              <a:buFont typeface="Wingdings"/>
              <a:buChar char="ü"/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случае выявления несоответствия средства размещения требованиям к категории, указанной в реестре КСР, направлять в организацию, осуществляющую классификацию в сфере туристской индустрии, информацию с запросом о предоставлении сведений о принятых мерах, направленных на устранение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;</a:t>
            </a:r>
          </a:p>
          <a:p>
            <a:pPr marL="261156" indent="-261156" algn="just">
              <a:buFont typeface="Wingdings"/>
              <a:buChar char="ü"/>
              <a:defRPr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156" indent="-261156" algn="just">
              <a:buFont typeface="Wingdings"/>
              <a:buChar char="ü"/>
              <a:defRPr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принимать решения о приостановлении, возобновлении действия классификации средства размещения, а также о прекращении действия классификации средства размещения (об исключении сведений о средстве размещения из реестра классифицированных средств размещения);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368133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BA4BFD9-F4B2-A498-30B1-F262027B9850}" type="slidenum">
              <a:rPr lang="ru-RU">
                <a:solidFill>
                  <a:prstClr val="black"/>
                </a:solidFill>
              </a:r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80913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298700" y="273050"/>
            <a:ext cx="8489950" cy="4843463"/>
          </a:xfrm>
        </p:spPr>
      </p:sp>
      <p:sp>
        <p:nvSpPr>
          <p:cNvPr id="180152525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40498" y="5380231"/>
            <a:ext cx="6007670" cy="4335615"/>
          </a:xfrm>
        </p:spPr>
        <p:txBody>
          <a:bodyPr/>
          <a:lstStyle/>
          <a:p>
            <a:pPr marL="261156" indent="-261156" algn="just">
              <a:buFont typeface="Wingdings"/>
              <a:buChar char="ü"/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выдавать предписание владельцу </a:t>
            </a:r>
            <a:r>
              <a:rPr lang="ru-RU" dirty="0" err="1">
                <a:latin typeface="Arial"/>
                <a:ea typeface="Arial"/>
                <a:cs typeface="Arial"/>
              </a:rPr>
              <a:t>агрегатора</a:t>
            </a:r>
            <a:r>
              <a:rPr lang="ru-RU" dirty="0">
                <a:latin typeface="Arial"/>
                <a:ea typeface="Arial"/>
                <a:cs typeface="Arial"/>
              </a:rPr>
              <a:t> информации об услугах, владельцу сервиса объявлений о незамедлительном прекращении распространения информации о предоставляемых услугах средства размещения (гостиничных услугах</a:t>
            </a:r>
            <a:r>
              <a:rPr lang="ru-RU" dirty="0">
                <a:latin typeface="Arial"/>
                <a:ea typeface="Arial"/>
                <a:cs typeface="Arial"/>
              </a:rPr>
              <a:t>);</a:t>
            </a:r>
          </a:p>
          <a:p>
            <a:pPr marL="261156" indent="-261156" algn="just">
              <a:buFont typeface="Wingdings"/>
              <a:buChar char="ü"/>
              <a:defRPr/>
            </a:pPr>
            <a:endParaRPr dirty="0">
              <a:latin typeface="Arial"/>
              <a:cs typeface="Arial"/>
            </a:endParaRPr>
          </a:p>
          <a:p>
            <a:pPr marL="261156" indent="-261156" algn="just">
              <a:buFont typeface="Wingdings"/>
              <a:buChar char="ü"/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в случае выявления несоответствия средства размещения требованиям к категории средств размещения, указанной в реестре классифицированных средств размещения, направлять в организацию, осуществляющую классификацию в сфере туристской индустрии, соответствующую информацию с запросом о предоставлении сведений о принятых мерах, направленных на устранение несоответствия средства размещения указанным требованиям, в том числе о проведении внепланового подтверждения соответствия средства размещения требованиям к присвоенной категории средства размещения</a:t>
            </a:r>
            <a:r>
              <a:rPr lang="ru-RU" dirty="0">
                <a:latin typeface="Arial"/>
                <a:ea typeface="Arial"/>
                <a:cs typeface="Arial"/>
              </a:rPr>
              <a:t>;</a:t>
            </a:r>
          </a:p>
          <a:p>
            <a:pPr marL="261156" indent="-261156" algn="just">
              <a:buFont typeface="Wingdings"/>
              <a:buChar char="ü"/>
              <a:defRPr/>
            </a:pPr>
            <a:endParaRPr dirty="0">
              <a:latin typeface="Arial"/>
              <a:cs typeface="Arial"/>
            </a:endParaRPr>
          </a:p>
          <a:p>
            <a:pPr marL="261156" indent="-261156" algn="just">
              <a:buFont typeface="Wingdings"/>
              <a:buChar char="ü"/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принимать решения о приостановлении, возобновлении действия классификации средства размещения, а также о прекращении действия классификации средства размещения (об исключении сведений о средстве размещения из реестра классифицированных средств размещения);</a:t>
            </a:r>
            <a:endParaRPr dirty="0">
              <a:latin typeface="Arial"/>
              <a:cs typeface="Arial"/>
            </a:endParaRPr>
          </a:p>
        </p:txBody>
      </p:sp>
      <p:sp>
        <p:nvSpPr>
          <p:cNvPr id="56459969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74015F-3A41-E780-C4E9-A38B27D2A76E}" type="slidenum">
              <a:rPr lang="ru-RU">
                <a:solidFill>
                  <a:prstClr val="black"/>
                </a:solidFill>
              </a:r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5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470047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803525" y="438150"/>
            <a:ext cx="9450388" cy="5389563"/>
          </a:xfrm>
        </p:spPr>
      </p:sp>
      <p:sp>
        <p:nvSpPr>
          <p:cNvPr id="211708120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58478" y="5971432"/>
            <a:ext cx="6488386" cy="2736304"/>
          </a:xfrm>
        </p:spPr>
        <p:txBody>
          <a:bodyPr/>
          <a:lstStyle/>
          <a:p>
            <a:pPr algn="just">
              <a:defRPr/>
            </a:pPr>
            <a:r>
              <a:rPr lang="ru-RU" dirty="0">
                <a:latin typeface="Arial"/>
                <a:cs typeface="Arial"/>
              </a:rPr>
              <a:t>   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итогам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проверочных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(законом предусмотрены выездные рейды)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составл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яются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акты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контрольного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надзорного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выявления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нарушений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предписани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устранении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выявленных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нарушений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прин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имаются соответствующие решения.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проверок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будут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переданы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Прокуратуру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Чувашской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налоговой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Чувашской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2711908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006236-B9ED-1794-D5E9-9443C75DBACF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7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2">
    <p:bg>
      <p:bgPr>
        <a:solidFill>
          <a:srgbClr val="234E9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329908" y="2309670"/>
            <a:ext cx="6600111" cy="475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Вопрос №1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44243" y="3442620"/>
            <a:ext cx="6611673" cy="1752599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60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1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1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E75EAF-A61E-41D0-AB17-3EDCEC8111C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prugi\Pictures\дни Чувашии\элементы эконом\лого_2.png"/>
          <p:cNvPicPr>
            <a:picLocks noChangeAspect="1" noChangeArrowheads="1"/>
          </p:cNvPicPr>
          <p:nvPr userDrawn="1"/>
        </p:nvPicPr>
        <p:blipFill>
          <a:blip r:embed="rId2"/>
          <a:srcRect r="20051"/>
          <a:stretch/>
        </p:blipFill>
        <p:spPr bwMode="auto">
          <a:xfrm>
            <a:off x="9173621" y="1119279"/>
            <a:ext cx="2851717" cy="4619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 l="46542"/>
          <a:stretch/>
        </p:blipFill>
        <p:spPr bwMode="auto">
          <a:xfrm>
            <a:off x="7" y="1024135"/>
            <a:ext cx="2136792" cy="51694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E75EAF-A61E-41D0-AB17-3EDCEC8111C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336580" y="1515995"/>
            <a:ext cx="11358873" cy="431330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542312" y="76532"/>
            <a:ext cx="1717145" cy="1087744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92" y="903497"/>
            <a:ext cx="12025313" cy="36000"/>
          </a:xfrm>
          <a:prstGeom prst="rect">
            <a:avLst/>
          </a:prstGeom>
          <a:solidFill>
            <a:srgbClr val="A8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7" tIns="45677" rIns="91357" bIns="45677" rtlCol="0" anchor="ctr"/>
          <a:lstStyle/>
          <a:p>
            <a:pPr algn="ctr" defTabSz="91360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 bwMode="auto">
          <a:xfrm>
            <a:off x="170478" y="154737"/>
            <a:ext cx="3361959" cy="840003"/>
          </a:xfrm>
        </p:spPr>
        <p:txBody>
          <a:bodyPr>
            <a:normAutofit/>
          </a:bodyPr>
          <a:lstStyle>
            <a:lvl1pPr>
              <a:defRPr lang="ru-RU" sz="2400">
                <a:solidFill>
                  <a:srgbClr val="2E2E2E"/>
                </a:solidFill>
                <a:latin typeface="Roboto Medium"/>
                <a:ea typeface="Roboto Medium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826830" y="6356536"/>
            <a:ext cx="270569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983386" y="6356536"/>
            <a:ext cx="405854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B17629-2BB5-8C48-9CD3-AB8C735F5561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542312" y="76532"/>
            <a:ext cx="1717145" cy="1087744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92" y="903497"/>
            <a:ext cx="12025313" cy="36000"/>
          </a:xfrm>
          <a:prstGeom prst="rect">
            <a:avLst/>
          </a:prstGeom>
          <a:solidFill>
            <a:srgbClr val="A8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7" tIns="45677" rIns="91357" bIns="45677" rtlCol="0" anchor="ctr"/>
          <a:lstStyle/>
          <a:p>
            <a:pPr algn="ctr" defTabSz="91360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 bwMode="auto">
          <a:xfrm>
            <a:off x="170478" y="154737"/>
            <a:ext cx="3361959" cy="840003"/>
          </a:xfrm>
        </p:spPr>
        <p:txBody>
          <a:bodyPr>
            <a:normAutofit/>
          </a:bodyPr>
          <a:lstStyle>
            <a:lvl1pPr>
              <a:defRPr lang="ru-RU" sz="2400">
                <a:solidFill>
                  <a:srgbClr val="2E2E2E"/>
                </a:solidFill>
                <a:latin typeface="Roboto Medium"/>
                <a:ea typeface="Roboto Medium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B17629-2BB5-8C48-9CD3-AB8C735F5561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EF40C0-8F2B-4F03-94E2-87B7874D1C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571CB9-CE55-4841-BA52-702646F3479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9908" y="309106"/>
            <a:ext cx="11365591" cy="9588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36580" y="1509184"/>
            <a:ext cx="11358873" cy="4320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195076" y="6041058"/>
            <a:ext cx="5003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SF Pro Display Light"/>
                <a:ea typeface="SF Pro Display Light"/>
              </a:defRPr>
            </a:lvl1pPr>
          </a:lstStyle>
          <a:p>
            <a:pPr defTabSz="1203795">
              <a:defRPr/>
            </a:pPr>
            <a:fld id="{AEE75EAF-A61E-41D0-AB17-3EDCEC8111C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1203795">
        <a:spcBef>
          <a:spcPts val="0"/>
        </a:spcBef>
        <a:buNone/>
        <a:defRPr sz="3200" b="1" i="0">
          <a:solidFill>
            <a:srgbClr val="234E9B"/>
          </a:solidFill>
          <a:latin typeface="SF Pro Display"/>
          <a:ea typeface="SF Pro Display"/>
          <a:cs typeface="+mj-cs"/>
        </a:defRPr>
      </a:lvl1pPr>
    </p:titleStyle>
    <p:bodyStyle>
      <a:lvl1pPr marL="0" indent="0" algn="l" defTabSz="1203795">
        <a:spcBef>
          <a:spcPts val="0"/>
        </a:spcBef>
        <a:buFont typeface="Arial"/>
        <a:buNone/>
        <a:defRPr sz="1900" b="0" i="0">
          <a:solidFill>
            <a:schemeClr val="tx1"/>
          </a:solidFill>
          <a:latin typeface="SF Pro Display"/>
          <a:ea typeface="SF Pro Display"/>
          <a:cs typeface="+mn-cs"/>
        </a:defRPr>
      </a:lvl1pPr>
      <a:lvl2pPr marL="0" indent="0" algn="l" defTabSz="1203795">
        <a:spcBef>
          <a:spcPts val="0"/>
        </a:spcBef>
        <a:buFont typeface="Arial"/>
        <a:buNone/>
        <a:defRPr sz="1900" b="0" i="0">
          <a:solidFill>
            <a:schemeClr val="tx1"/>
          </a:solidFill>
          <a:latin typeface="SF Pro Display"/>
          <a:ea typeface="SF Pro Display"/>
          <a:cs typeface="+mn-cs"/>
        </a:defRPr>
      </a:lvl2pPr>
      <a:lvl3pPr marL="1203795" indent="0" algn="l" defTabSz="1203795">
        <a:spcBef>
          <a:spcPts val="0"/>
        </a:spcBef>
        <a:buFont typeface="Arial"/>
        <a:buNone/>
        <a:defRPr sz="1600">
          <a:solidFill>
            <a:schemeClr val="tx1"/>
          </a:solidFill>
          <a:latin typeface="Muller Regular"/>
          <a:ea typeface="+mn-ea"/>
          <a:cs typeface="+mn-cs"/>
        </a:defRPr>
      </a:lvl3pPr>
      <a:lvl4pPr marL="1805701" indent="0" algn="l" defTabSz="1203795">
        <a:spcBef>
          <a:spcPts val="0"/>
        </a:spcBef>
        <a:buFont typeface="Arial"/>
        <a:buNone/>
        <a:defRPr sz="1600">
          <a:solidFill>
            <a:schemeClr val="tx1"/>
          </a:solidFill>
          <a:latin typeface="Muller Regular"/>
          <a:ea typeface="+mn-ea"/>
          <a:cs typeface="+mn-cs"/>
        </a:defRPr>
      </a:lvl4pPr>
      <a:lvl5pPr marL="2407601" indent="0" algn="l" defTabSz="1203795">
        <a:spcBef>
          <a:spcPts val="0"/>
        </a:spcBef>
        <a:buFont typeface="Arial"/>
        <a:buNone/>
        <a:defRPr sz="1600">
          <a:solidFill>
            <a:schemeClr val="tx1"/>
          </a:solidFill>
          <a:latin typeface="Muller Regular"/>
          <a:ea typeface="+mn-ea"/>
          <a:cs typeface="+mn-cs"/>
        </a:defRPr>
      </a:lvl5pPr>
      <a:lvl6pPr marL="3310452" indent="-300948" algn="l" defTabSz="1203795">
        <a:spcBef>
          <a:spcPts val="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3912336" indent="-300948" algn="l" defTabSz="1203795">
        <a:spcBef>
          <a:spcPts val="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4514258" indent="-300948" algn="l" defTabSz="1203795">
        <a:spcBef>
          <a:spcPts val="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5116154" indent="-300948" algn="l" defTabSz="1203795">
        <a:spcBef>
          <a:spcPts val="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1900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03795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05701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07601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09493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11403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13302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15191" algn="l" defTabSz="1203795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26830" y="365129"/>
            <a:ext cx="10371832" cy="1325563"/>
          </a:xfrm>
          <a:prstGeom prst="rect">
            <a:avLst/>
          </a:prstGeom>
        </p:spPr>
        <p:txBody>
          <a:bodyPr vert="horz" lIns="91357" tIns="45677" rIns="91357" bIns="45677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26830" y="1825625"/>
            <a:ext cx="10371832" cy="4351339"/>
          </a:xfrm>
          <a:prstGeom prst="rect">
            <a:avLst/>
          </a:prstGeom>
        </p:spPr>
        <p:txBody>
          <a:bodyPr vert="horz" lIns="91357" tIns="45677" rIns="91357" bIns="45677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26830" y="6356536"/>
            <a:ext cx="2705695" cy="365125"/>
          </a:xfrm>
          <a:prstGeom prst="rect">
            <a:avLst/>
          </a:prstGeom>
        </p:spPr>
        <p:txBody>
          <a:bodyPr vert="horz" lIns="91357" tIns="45677" rIns="91357" bIns="456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983386" y="6356536"/>
            <a:ext cx="4058543" cy="365125"/>
          </a:xfrm>
          <a:prstGeom prst="rect">
            <a:avLst/>
          </a:prstGeom>
        </p:spPr>
        <p:txBody>
          <a:bodyPr vert="horz" lIns="91357" tIns="45677" rIns="91357" bIns="456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492880" y="6356536"/>
            <a:ext cx="2705695" cy="365125"/>
          </a:xfrm>
          <a:prstGeom prst="rect">
            <a:avLst/>
          </a:prstGeom>
        </p:spPr>
        <p:txBody>
          <a:bodyPr vert="horz" lIns="91357" tIns="45677" rIns="91357" bIns="456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4">
              <a:defRPr/>
            </a:pPr>
            <a:fld id="{CFB17629-2BB5-8C48-9CD3-AB8C735F5561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l" defTabSz="913604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604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198" indent="-228402" algn="l" defTabSz="913604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1997" indent="-228402" algn="l" defTabSz="913604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98802" indent="-228402" algn="l" defTabSz="913604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2055595" indent="-228402" algn="l" defTabSz="913604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512397" indent="-228402" algn="l" defTabSz="913604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969196" indent="-228402" algn="l" defTabSz="913604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425994" indent="-228402" algn="l" defTabSz="913604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82803" indent="-228402" algn="l" defTabSz="913604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56800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13604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370393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827198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283996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740795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197597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654391" algn="l" defTabSz="913604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fsa.gov.ru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462" y="3270967"/>
            <a:ext cx="9448326" cy="1872208"/>
          </a:xfrm>
        </p:spPr>
        <p:txBody>
          <a:bodyPr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Контроль и надзор за деятельностью </a:t>
            </a:r>
            <a:endParaRPr sz="360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в туристской индустрии</a:t>
            </a:r>
            <a:endParaRPr sz="3600" b="1" i="0" u="none" strike="noStrike" cap="none" spc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defRPr/>
            </a:pPr>
            <a:endParaRPr/>
          </a:p>
        </p:txBody>
      </p:sp>
      <p:sp>
        <p:nvSpPr>
          <p:cNvPr id="6" name="Подзаголовок 2"/>
          <p:cNvSpPr txBox="1"/>
          <p:nvPr/>
        </p:nvSpPr>
        <p:spPr bwMode="auto">
          <a:xfrm>
            <a:off x="323462" y="4641124"/>
            <a:ext cx="7560841" cy="1224136"/>
          </a:xfrm>
          <a:prstGeom prst="rect">
            <a:avLst/>
          </a:prstGeom>
          <a:noFill/>
          <a:ln>
            <a:noFill/>
          </a:ln>
        </p:spPr>
        <p:txBody>
          <a:bodyPr lIns="68288" tIns="34159" rIns="68288" bIns="34159"/>
          <a:lstStyle>
            <a:lvl1pPr>
              <a:defRPr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9pPr>
          </a:lstStyle>
          <a:p>
            <a:pPr defTabSz="682835">
              <a:defRPr/>
            </a:pPr>
            <a:r>
              <a:rPr lang="ru-RU" b="1">
                <a:solidFill>
                  <a:sysClr val="window" lastClr="FFFFFF"/>
                </a:solidFill>
                <a:latin typeface="Arial"/>
                <a:ea typeface="Roboto"/>
                <a:cs typeface="Arial"/>
              </a:rPr>
              <a:t>Заместитель министра экономического развития и имущественных отношений Чувашской Республики</a:t>
            </a:r>
            <a:endParaRPr/>
          </a:p>
          <a:p>
            <a:pPr defTabSz="682835">
              <a:defRPr/>
            </a:pPr>
            <a:endParaRPr lang="ru-RU" b="1">
              <a:solidFill>
                <a:sysClr val="window" lastClr="FFFFFF"/>
              </a:solidFill>
              <a:latin typeface="Arial"/>
              <a:ea typeface="Roboto"/>
              <a:cs typeface="Arial"/>
            </a:endParaRPr>
          </a:p>
          <a:p>
            <a:pPr defTabSz="682835">
              <a:defRPr/>
            </a:pPr>
            <a:r>
              <a:rPr lang="ru-RU" b="1">
                <a:solidFill>
                  <a:sysClr val="window" lastClr="FFFFFF"/>
                </a:solidFill>
                <a:latin typeface="Arial"/>
                <a:ea typeface="Roboto"/>
                <a:cs typeface="Arial"/>
              </a:rPr>
              <a:t>О.Е. Рассанова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0821" y="6206038"/>
            <a:ext cx="2302864" cy="380977"/>
          </a:xfrm>
          <a:prstGeom prst="rect">
            <a:avLst/>
          </a:prstGeom>
          <a:noFill/>
        </p:spPr>
        <p:txBody>
          <a:bodyPr wrap="square" lIns="91079" tIns="45529" rIns="91079" bIns="45529">
            <a:spAutoFit/>
          </a:bodyPr>
          <a:lstStyle/>
          <a:p>
            <a:pPr marL="0" marR="0" indent="0" algn="ctr" defTabSz="9106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0" i="0" u="none" strike="noStrike" cap="none" spc="0">
                <a:solidFill>
                  <a:sysClr val="window" lastClr="FFFFFF"/>
                </a:solidFill>
                <a:latin typeface="Arial"/>
                <a:ea typeface="Arial"/>
                <a:cs typeface="Arial"/>
              </a:rPr>
              <a:t>13.02.2025 г.</a:t>
            </a:r>
            <a:endParaRPr lang="ru-RU">
              <a:solidFill>
                <a:sysClr val="window" lastClr="FFFFFF"/>
              </a:solidFill>
              <a:latin typeface="Roboto Medium"/>
              <a:ea typeface="Roboto"/>
              <a:cs typeface="Arial"/>
            </a:endParaRPr>
          </a:p>
        </p:txBody>
      </p:sp>
      <p:pic>
        <p:nvPicPr>
          <p:cNvPr id="1436455525" name="Рисунок 8"/>
          <p:cNvPicPr>
            <a:picLocks noChangeAspect="1"/>
          </p:cNvPicPr>
          <p:nvPr/>
        </p:nvPicPr>
        <p:blipFill>
          <a:blip r:embed="rId3"/>
          <a:srcRect t="22711" b="5111"/>
          <a:stretch/>
        </p:blipFill>
        <p:spPr bwMode="auto">
          <a:xfrm>
            <a:off x="-16924" y="0"/>
            <a:ext cx="12060748" cy="3190460"/>
          </a:xfrm>
          <a:prstGeom prst="rect">
            <a:avLst/>
          </a:prstGeom>
        </p:spPr>
      </p:pic>
      <p:sp>
        <p:nvSpPr>
          <p:cNvPr id="658158552" name="Прямоугольник 10"/>
          <p:cNvSpPr/>
          <p:nvPr/>
        </p:nvSpPr>
        <p:spPr bwMode="auto">
          <a:xfrm>
            <a:off x="-16924" y="-20971"/>
            <a:ext cx="12060748" cy="3211432"/>
          </a:xfrm>
          <a:prstGeom prst="rect">
            <a:avLst/>
          </a:prstGeom>
          <a:solidFill>
            <a:srgbClr val="001848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0" tIns="45052" rIns="90110" bIns="45052" rtlCol="0" anchor="ctr"/>
          <a:lstStyle/>
          <a:p>
            <a:pPr algn="ctr" defTabSz="901063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25859373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143686" y="72017"/>
            <a:ext cx="868278" cy="6413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00033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t="18041" b="42186"/>
          <a:stretch/>
        </p:blipFill>
        <p:spPr bwMode="auto">
          <a:xfrm>
            <a:off x="-21536" y="10583"/>
            <a:ext cx="11897119" cy="3200400"/>
          </a:xfrm>
          <a:prstGeom prst="rect">
            <a:avLst/>
          </a:prstGeom>
          <a:noFill/>
        </p:spPr>
      </p:pic>
      <p:sp>
        <p:nvSpPr>
          <p:cNvPr id="1238040717" name="Прямоугольник 10"/>
          <p:cNvSpPr/>
          <p:nvPr/>
        </p:nvSpPr>
        <p:spPr bwMode="auto">
          <a:xfrm>
            <a:off x="-85632" y="-52916"/>
            <a:ext cx="12025314" cy="3263899"/>
          </a:xfrm>
          <a:prstGeom prst="rect">
            <a:avLst/>
          </a:prstGeom>
          <a:solidFill>
            <a:srgbClr val="001848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0" tIns="45052" rIns="90110" bIns="45052" rtlCol="0" anchor="ctr"/>
          <a:lstStyle/>
          <a:p>
            <a:pPr algn="ctr" defTabSz="901063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52495238" name="TextBox 1152495237"/>
          <p:cNvSpPr txBox="1"/>
          <p:nvPr/>
        </p:nvSpPr>
        <p:spPr bwMode="auto">
          <a:xfrm>
            <a:off x="653873" y="971596"/>
            <a:ext cx="10933596" cy="2072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588" marR="0" indent="338454" algn="ctr">
              <a:defRPr/>
            </a:pPr>
            <a:r>
              <a:rPr lang="ru-RU" sz="34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ОСНОВАНИЯ ДЛЯ ПРИОСТАНОВЛЕНИЯ ДЕЙСТВИЯ  </a:t>
            </a:r>
            <a:endParaRPr/>
          </a:p>
          <a:p>
            <a:pPr marL="21588" marR="0" indent="338454" algn="ctr">
              <a:defRPr/>
            </a:pPr>
            <a:r>
              <a:rPr lang="ru-RU" sz="34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КЛАССИФИКАЦИИ СРЕДСТВА РАЗМЕЩЕНИЯ</a:t>
            </a:r>
            <a:endParaRPr lang="ru-RU" sz="34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21588" marR="0" indent="338454" algn="ctr">
              <a:defRPr/>
            </a:pPr>
            <a:r>
              <a:rPr lang="ru-RU" sz="34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800" b="1" i="0" u="sng" strike="noStrike" cap="none" spc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НА СРОК НЕ БОЛЕЕ 30 ДНЕЙ</a:t>
            </a:r>
            <a:endParaRPr sz="3400" b="1" i="0" u="sng">
              <a:solidFill>
                <a:srgbClr val="C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454124" name="Скругленный прямоугольник 27"/>
          <p:cNvSpPr/>
          <p:nvPr/>
        </p:nvSpPr>
        <p:spPr bwMode="auto">
          <a:xfrm>
            <a:off x="447275" y="3385786"/>
            <a:ext cx="5002214" cy="158707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825226" name="TextBox 34825225"/>
          <p:cNvSpPr txBox="1"/>
          <p:nvPr/>
        </p:nvSpPr>
        <p:spPr bwMode="auto">
          <a:xfrm>
            <a:off x="314674" y="3630083"/>
            <a:ext cx="4719450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410" marR="0" indent="-239821" algn="l">
              <a:buFont typeface="Arial"/>
              <a:buChar char="•"/>
              <a:defRPr/>
            </a:pPr>
            <a:endParaRPr lang="ru-RU" sz="16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90032644" name="Скругленный прямоугольник 27"/>
          <p:cNvSpPr/>
          <p:nvPr/>
        </p:nvSpPr>
        <p:spPr bwMode="auto">
          <a:xfrm>
            <a:off x="6090248" y="3332869"/>
            <a:ext cx="5002214" cy="158707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850" indent="-261850" algn="l" defTabSz="910180">
              <a:buFont typeface="Arial"/>
              <a:buChar char="•"/>
              <a:defRPr/>
            </a:pPr>
            <a:endParaRPr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52543371" name="TextBox 1652543370"/>
          <p:cNvSpPr txBox="1"/>
          <p:nvPr/>
        </p:nvSpPr>
        <p:spPr bwMode="auto">
          <a:xfrm>
            <a:off x="6036206" y="3330346"/>
            <a:ext cx="4723410" cy="17735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05468" marR="0" indent="-2838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возникновение обстоятельств, которые приводят к </a:t>
            </a:r>
            <a:r>
              <a:rPr lang="ru-RU" sz="1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несоответствию средства размещения требованиям к типу сред-ства размещения</a:t>
            </a:r>
            <a:r>
              <a:rPr lang="ru-RU" sz="16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устранение которых возможно в период приостановления действия классификации</a:t>
            </a:r>
            <a:endParaRPr lang="ru-RU" sz="1600" b="0" i="1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61410" marR="0" indent="-239821" algn="l">
              <a:buFont typeface="Arial"/>
              <a:buChar char="•"/>
              <a:defRPr/>
            </a:pPr>
            <a:endParaRPr lang="ru-RU" sz="18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65444224" name="Скругленный прямоугольник 27"/>
          <p:cNvSpPr/>
          <p:nvPr/>
        </p:nvSpPr>
        <p:spPr bwMode="auto">
          <a:xfrm>
            <a:off x="436794" y="5072347"/>
            <a:ext cx="5002213" cy="168053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5639039" name="Скругленный прямоугольник 27"/>
          <p:cNvSpPr/>
          <p:nvPr/>
        </p:nvSpPr>
        <p:spPr bwMode="auto">
          <a:xfrm>
            <a:off x="6129939" y="5043921"/>
            <a:ext cx="4878739" cy="170896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12404362" name="TextBox 1012404361"/>
          <p:cNvSpPr txBox="1"/>
          <p:nvPr/>
        </p:nvSpPr>
        <p:spPr bwMode="auto">
          <a:xfrm>
            <a:off x="226200" y="5120187"/>
            <a:ext cx="4809365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410" marR="0" indent="-239821" algn="l">
              <a:buFont typeface="Arial"/>
              <a:buChar char="•"/>
              <a:defRPr/>
            </a:pPr>
            <a:endParaRPr sz="1600" b="0" i="1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6014498" name="TextBox 246014497"/>
          <p:cNvSpPr txBox="1"/>
          <p:nvPr/>
        </p:nvSpPr>
        <p:spPr bwMode="auto">
          <a:xfrm>
            <a:off x="6142039" y="5041834"/>
            <a:ext cx="4866998" cy="1586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440" marR="0" indent="-261850" algn="l">
              <a:buFont typeface="Arial"/>
              <a:buChar char="•"/>
              <a:defRPr/>
            </a:pPr>
            <a:r>
              <a:rPr lang="ru-RU" sz="1400" b="1" i="1">
                <a:latin typeface="Arial"/>
                <a:ea typeface="Arial"/>
                <a:cs typeface="Arial"/>
              </a:rPr>
              <a:t>в</a:t>
            </a:r>
            <a:r>
              <a:rPr lang="ru-RU" sz="1400" b="1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ыявление</a:t>
            </a:r>
            <a:r>
              <a:rPr lang="ru-RU" sz="1400" b="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 обстоятельств по итогам контрольных (надзорных) мероприятий </a:t>
            </a:r>
            <a:r>
              <a:rPr lang="ru-RU" sz="1400" b="1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в рамках регионального государственного контроля (надзора)</a:t>
            </a:r>
            <a:endParaRPr sz="1800"/>
          </a:p>
          <a:p>
            <a:pPr marL="283440" marR="0" indent="-261850" algn="l">
              <a:buFont typeface="Arial"/>
              <a:buChar char="•"/>
              <a:defRPr/>
            </a:pPr>
            <a:r>
              <a:rPr lang="ru-RU" sz="1400" b="1" i="1">
                <a:latin typeface="Arial"/>
                <a:ea typeface="Arial"/>
                <a:cs typeface="Arial"/>
              </a:rPr>
              <a:t>неосуществление планового подтверждения </a:t>
            </a:r>
            <a:r>
              <a:rPr lang="ru-RU" sz="1400" i="1">
                <a:latin typeface="Arial"/>
                <a:ea typeface="Arial"/>
                <a:cs typeface="Arial"/>
              </a:rPr>
              <a:t>соответствия типу средства размещения.</a:t>
            </a:r>
            <a:endParaRPr lang="ru-RU" sz="1400" b="0" i="1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440" marR="0" indent="-261850" algn="l">
              <a:buFont typeface="Arial"/>
              <a:buChar char="•"/>
              <a:defRPr/>
            </a:pPr>
            <a:endParaRPr lang="ru-RU" sz="1400" b="0" i="1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86630967" name="TextBox 586630966"/>
          <p:cNvSpPr txBox="1"/>
          <p:nvPr/>
        </p:nvSpPr>
        <p:spPr bwMode="auto">
          <a:xfrm>
            <a:off x="424541" y="3533318"/>
            <a:ext cx="5198469" cy="11541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05468" marR="0" indent="-283879" algn="l">
              <a:buFont typeface="Arial"/>
              <a:buChar char="•"/>
              <a:defRPr/>
            </a:pPr>
            <a:r>
              <a:rPr lang="ru-RU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выявление  в документах и (или) сведениях, представленных при классификации,  </a:t>
            </a:r>
            <a:r>
              <a:rPr lang="ru-RU" sz="18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недостоверной информации</a:t>
            </a:r>
            <a:endParaRPr sz="1100" b="1" i="1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70928736" name="TextBox 1070928735"/>
          <p:cNvSpPr txBox="1"/>
          <p:nvPr/>
        </p:nvSpPr>
        <p:spPr bwMode="auto">
          <a:xfrm>
            <a:off x="371499" y="5072347"/>
            <a:ext cx="5071109" cy="15553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39382" marR="0" indent="-217793" algn="l">
              <a:buFont typeface="Arial"/>
              <a:buChar char="•"/>
              <a:defRPr/>
            </a:pPr>
            <a:r>
              <a:rPr lang="ru-RU" sz="1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поступление информации о несоответ-ствии </a:t>
            </a:r>
            <a:r>
              <a:rPr lang="ru-RU" sz="16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требованиям законодательства РФ сведений о средстве размещения, а также документов и сведений, подтверждающих соответствие средства размещения </a:t>
            </a:r>
            <a:r>
              <a:rPr lang="ru-RU" sz="1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требованиям к типу средств размещения</a:t>
            </a:r>
            <a:endParaRPr sz="1000" b="1" i="1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787758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t="18041" b="42186"/>
          <a:stretch/>
        </p:blipFill>
        <p:spPr bwMode="auto">
          <a:xfrm>
            <a:off x="-21536" y="10583"/>
            <a:ext cx="11897119" cy="3200400"/>
          </a:xfrm>
          <a:prstGeom prst="rect">
            <a:avLst/>
          </a:prstGeom>
          <a:noFill/>
        </p:spPr>
      </p:pic>
      <p:sp>
        <p:nvSpPr>
          <p:cNvPr id="736332031" name="Прямоугольник 10"/>
          <p:cNvSpPr/>
          <p:nvPr/>
        </p:nvSpPr>
        <p:spPr bwMode="auto">
          <a:xfrm>
            <a:off x="-85632" y="-52916"/>
            <a:ext cx="12025314" cy="3263899"/>
          </a:xfrm>
          <a:prstGeom prst="rect">
            <a:avLst/>
          </a:prstGeom>
          <a:solidFill>
            <a:srgbClr val="001848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0" tIns="45052" rIns="90110" bIns="45052" rtlCol="0" anchor="ctr"/>
          <a:lstStyle/>
          <a:p>
            <a:pPr algn="ctr" defTabSz="901063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2689360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81530858" name="TextBox 2081530857"/>
          <p:cNvSpPr txBox="1"/>
          <p:nvPr/>
        </p:nvSpPr>
        <p:spPr bwMode="auto">
          <a:xfrm>
            <a:off x="-255944" y="1757712"/>
            <a:ext cx="11843829" cy="1128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588" marR="0" indent="338454" algn="ctr">
              <a:defRPr/>
            </a:pPr>
            <a:r>
              <a:rPr lang="ru-RU" sz="34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ОСНОВАНИЯ ДЛЯ ПРЕКРАЩЕНИЯ ДЕЙСТВИЯ  </a:t>
            </a:r>
            <a:endParaRPr/>
          </a:p>
          <a:p>
            <a:pPr marL="21588" marR="0" indent="338454" algn="ctr">
              <a:defRPr/>
            </a:pPr>
            <a:r>
              <a:rPr lang="ru-RU" sz="34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КЛАССИФИКАЦИИ СРЕДСТВА РАЗМЕЩЕНИЯ</a:t>
            </a:r>
            <a:endParaRPr lang="ru-RU" sz="34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01298010" name="Скругленный прямоугольник 27"/>
          <p:cNvSpPr/>
          <p:nvPr/>
        </p:nvSpPr>
        <p:spPr bwMode="auto">
          <a:xfrm>
            <a:off x="542628" y="3332869"/>
            <a:ext cx="5002214" cy="158707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39239925" name="TextBox 1239239924"/>
          <p:cNvSpPr txBox="1"/>
          <p:nvPr/>
        </p:nvSpPr>
        <p:spPr bwMode="auto">
          <a:xfrm>
            <a:off x="738007" y="3630082"/>
            <a:ext cx="4719090" cy="11551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410" marR="0" indent="-239821" algn="l">
              <a:buFont typeface="Arial"/>
              <a:buChar char="•"/>
              <a:defRPr/>
            </a:pPr>
            <a:r>
              <a:rPr lang="ru-RU" sz="18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несоответствие</a:t>
            </a:r>
            <a:r>
              <a:rPr lang="ru-RU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средства размещения требованиям к </a:t>
            </a:r>
            <a:r>
              <a:rPr lang="ru-RU" sz="18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типу средства размещения</a:t>
            </a:r>
            <a:r>
              <a:rPr lang="ru-RU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указанному в реестре</a:t>
            </a:r>
            <a:endParaRPr lang="ru-RU" sz="18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21110196" name="Скругленный прямоугольник 27"/>
          <p:cNvSpPr/>
          <p:nvPr/>
        </p:nvSpPr>
        <p:spPr bwMode="auto">
          <a:xfrm>
            <a:off x="6248998" y="3332869"/>
            <a:ext cx="5002214" cy="158707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850" indent="-261850" algn="l" defTabSz="910180">
              <a:buFont typeface="Arial"/>
              <a:buChar char="•"/>
              <a:defRPr/>
            </a:pPr>
            <a:r>
              <a:rPr lang="ru-RU" sz="1800" b="1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прекращение</a:t>
            </a:r>
            <a:r>
              <a:rPr lang="ru-RU" sz="1800" b="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 владельцем средства размещения </a:t>
            </a:r>
            <a:r>
              <a:rPr lang="ru-RU" sz="1800" b="1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деятельности</a:t>
            </a:r>
            <a:r>
              <a:rPr lang="ru-RU" sz="1800" b="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 в соответствии с законодательством РФ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28890409" name="Скругленный прямоугольник 27"/>
          <p:cNvSpPr/>
          <p:nvPr/>
        </p:nvSpPr>
        <p:spPr bwMode="auto">
          <a:xfrm>
            <a:off x="595544" y="5072347"/>
            <a:ext cx="5002214" cy="158707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40616396" name="Скругленный прямоугольник 27"/>
          <p:cNvSpPr/>
          <p:nvPr/>
        </p:nvSpPr>
        <p:spPr bwMode="auto">
          <a:xfrm>
            <a:off x="6248998" y="5072347"/>
            <a:ext cx="5002214" cy="158707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2490518" name="TextBox 202490517"/>
          <p:cNvSpPr txBox="1"/>
          <p:nvPr/>
        </p:nvSpPr>
        <p:spPr bwMode="auto">
          <a:xfrm>
            <a:off x="702450" y="5120186"/>
            <a:ext cx="4809005" cy="14196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410" marR="0" indent="-239821" algn="l">
              <a:buFont typeface="Arial"/>
              <a:buChar char="•"/>
              <a:defRPr/>
            </a:pPr>
            <a:r>
              <a:rPr lang="ru-RU" sz="18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неустранение</a:t>
            </a:r>
            <a:r>
              <a:rPr lang="ru-RU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обстоятельств</a:t>
            </a:r>
            <a:r>
              <a:rPr lang="ru-RU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послуживших основанием для приостановления действия классификации средства размещения, </a:t>
            </a:r>
            <a:r>
              <a:rPr lang="ru-RU" sz="18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 предусмотренные сроки</a:t>
            </a:r>
            <a:endParaRPr sz="1800" b="1" i="1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1983653" name="TextBox 1321983652"/>
          <p:cNvSpPr txBox="1"/>
          <p:nvPr/>
        </p:nvSpPr>
        <p:spPr bwMode="auto">
          <a:xfrm>
            <a:off x="6384573" y="5156076"/>
            <a:ext cx="4866639" cy="14196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440" marR="0" indent="-261850" algn="l">
              <a:buFont typeface="Arial"/>
              <a:buChar char="•"/>
              <a:defRPr/>
            </a:pPr>
            <a:r>
              <a:rPr lang="ru-RU" sz="1800" b="1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поступление заявления </a:t>
            </a:r>
            <a:r>
              <a:rPr lang="ru-RU" sz="1800" b="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владельца средства размещения </a:t>
            </a:r>
            <a:r>
              <a:rPr lang="ru-RU" sz="1800" b="1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 прекращении деятельности по предоставлению услуг средства размещения</a:t>
            </a:r>
            <a:r>
              <a:rPr lang="ru-RU" sz="1800" b="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, гостиничных услуг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787758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t="18041" b="42186"/>
          <a:stretch/>
        </p:blipFill>
        <p:spPr bwMode="auto">
          <a:xfrm>
            <a:off x="-21536" y="10583"/>
            <a:ext cx="11897119" cy="3200400"/>
          </a:xfrm>
          <a:prstGeom prst="rect">
            <a:avLst/>
          </a:prstGeom>
          <a:noFill/>
        </p:spPr>
      </p:pic>
      <p:sp>
        <p:nvSpPr>
          <p:cNvPr id="736332031" name="Прямоугольник 10"/>
          <p:cNvSpPr/>
          <p:nvPr/>
        </p:nvSpPr>
        <p:spPr bwMode="auto">
          <a:xfrm>
            <a:off x="-85632" y="-52916"/>
            <a:ext cx="12025314" cy="3263899"/>
          </a:xfrm>
          <a:prstGeom prst="rect">
            <a:avLst/>
          </a:prstGeom>
          <a:solidFill>
            <a:srgbClr val="001848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0" tIns="45052" rIns="90110" bIns="45052" rtlCol="0" anchor="ctr"/>
          <a:lstStyle/>
          <a:p>
            <a:pPr algn="ctr" defTabSz="901063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81530858" name="TextBox 2081530857"/>
          <p:cNvSpPr txBox="1"/>
          <p:nvPr/>
        </p:nvSpPr>
        <p:spPr bwMode="auto">
          <a:xfrm>
            <a:off x="-255944" y="1757712"/>
            <a:ext cx="11843829" cy="109504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588" marR="0" indent="338454" algn="ctr">
              <a:defRPr/>
            </a:pPr>
            <a:r>
              <a:rPr lang="ru-RU" sz="3400" b="1" i="0" u="none" strike="noStrike" cap="none" spc="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ПРЕКРАЩЕНИЕ ДЕЙСТВИЯ ПРИСВОЕННОЙ КАТЕГОРИИ КСР</a:t>
            </a:r>
            <a:endParaRPr lang="ru-RU" sz="34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01298010" name="Скругленный прямоугольник 27"/>
          <p:cNvSpPr/>
          <p:nvPr/>
        </p:nvSpPr>
        <p:spPr bwMode="auto">
          <a:xfrm>
            <a:off x="403538" y="3274483"/>
            <a:ext cx="5002214" cy="358351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8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39239925" name="TextBox 1239239924"/>
          <p:cNvSpPr txBox="1"/>
          <p:nvPr/>
        </p:nvSpPr>
        <p:spPr bwMode="auto">
          <a:xfrm>
            <a:off x="611330" y="3294353"/>
            <a:ext cx="4719090" cy="38087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589" marR="0" algn="l">
              <a:defRPr/>
            </a:pPr>
            <a:r>
              <a:rPr lang="ru-RU" sz="1800" b="1" i="1" dirty="0" smtClean="0">
                <a:latin typeface="Arial"/>
                <a:ea typeface="Arial"/>
                <a:cs typeface="Arial"/>
              </a:rPr>
              <a:t>ЗАПРЕЩЕНО</a:t>
            </a:r>
            <a:endParaRPr lang="ru-RU" sz="1800" b="1" i="1" u="none" strike="noStrike" cap="none" spc="0" dirty="0" smtClean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1589" marR="0" algn="l">
              <a:defRPr/>
            </a:pPr>
            <a:endParaRPr lang="ru-RU" sz="1800" b="1" i="1" u="none" strike="noStrike" cap="none" spc="0" dirty="0" smtClean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64489" marR="0" indent="-342900" algn="l">
              <a:buFont typeface="Arial" panose="020B0604020202020204" pitchFamily="34" charset="0"/>
              <a:buChar char="•"/>
              <a:defRPr/>
            </a:pPr>
            <a:r>
              <a:rPr lang="ru-RU" sz="1800" b="1" i="1" dirty="0" smtClean="0">
                <a:latin typeface="Arial"/>
                <a:ea typeface="Arial"/>
                <a:cs typeface="Arial"/>
              </a:rPr>
              <a:t>р</a:t>
            </a:r>
            <a:r>
              <a:rPr lang="ru-RU" sz="1800" b="1" i="1" u="none" strike="noStrike" cap="none" spc="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азмещать информацию 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о предоставлении гостиничных услуг в сети «Интернет»</a:t>
            </a:r>
            <a:r>
              <a:rPr lang="ru-RU" sz="1800" b="1" i="1" u="none" strike="noStrike" cap="none" spc="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364489" marR="0" indent="-342900" algn="l">
              <a:buFont typeface="Arial" panose="020B0604020202020204" pitchFamily="34" charset="0"/>
              <a:buChar char="•"/>
              <a:defRPr/>
            </a:pPr>
            <a:endParaRPr lang="ru-RU" sz="1800" b="1" i="1" dirty="0">
              <a:latin typeface="Arial"/>
              <a:cs typeface="Arial"/>
            </a:endParaRPr>
          </a:p>
          <a:p>
            <a:pPr marL="364489" indent="-342900"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latin typeface="Arial"/>
                <a:cs typeface="Arial"/>
              </a:rPr>
              <a:t>п</a:t>
            </a:r>
            <a:r>
              <a:rPr lang="ru-RU" sz="1800" b="1" i="1" u="none" strike="noStrike" cap="none" spc="0" dirty="0" smtClean="0">
                <a:solidFill>
                  <a:schemeClr val="tx1"/>
                </a:solidFill>
                <a:latin typeface="Arial"/>
                <a:cs typeface="Arial"/>
              </a:rPr>
              <a:t>редоставлять возможность </a:t>
            </a:r>
            <a:r>
              <a:rPr lang="ru-RU" sz="1800" u="none" strike="noStrike" cap="none" spc="0" dirty="0" smtClean="0">
                <a:solidFill>
                  <a:schemeClr val="tx1"/>
                </a:solidFill>
                <a:latin typeface="Arial"/>
                <a:cs typeface="Arial"/>
              </a:rPr>
              <a:t>приобретения </a:t>
            </a:r>
            <a:r>
              <a:rPr lang="ru-RU" sz="1800" dirty="0">
                <a:latin typeface="Arial"/>
              </a:rPr>
              <a:t>гостиничных </a:t>
            </a:r>
            <a:r>
              <a:rPr lang="ru-RU" sz="1800" dirty="0" smtClean="0">
                <a:latin typeface="Arial"/>
              </a:rPr>
              <a:t>услуг в </a:t>
            </a:r>
            <a:r>
              <a:rPr lang="ru-RU" sz="1800" dirty="0">
                <a:latin typeface="Arial"/>
              </a:rPr>
              <a:t>сети «Интернет» </a:t>
            </a:r>
          </a:p>
          <a:p>
            <a:pPr marL="21589" marR="0" algn="l">
              <a:defRPr/>
            </a:pPr>
            <a:r>
              <a:rPr lang="ru-RU" sz="1800" u="none" strike="noStrike" cap="none" spc="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ru-RU" sz="1800" b="1" i="1" u="none" strike="noStrike" cap="none" spc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364489" indent="-342900"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latin typeface="Arial"/>
                <a:cs typeface="Arial"/>
              </a:rPr>
              <a:t>Распространять информацию </a:t>
            </a:r>
            <a:r>
              <a:rPr lang="ru-RU" sz="1800" dirty="0">
                <a:latin typeface="Arial"/>
              </a:rPr>
              <a:t>о предоставлении  гостиничных услуг в сети «Интернет» </a:t>
            </a:r>
          </a:p>
          <a:p>
            <a:pPr marL="364489" marR="0" indent="-342900" algn="l">
              <a:buFont typeface="Arial" panose="020B0604020202020204" pitchFamily="34" charset="0"/>
              <a:buChar char="•"/>
              <a:defRPr/>
            </a:pPr>
            <a:endParaRPr lang="ru-RU" sz="1800" b="1" i="1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21110196" name="Скругленный прямоугольник 27"/>
          <p:cNvSpPr/>
          <p:nvPr/>
        </p:nvSpPr>
        <p:spPr bwMode="auto">
          <a:xfrm>
            <a:off x="6300688" y="3294353"/>
            <a:ext cx="5002214" cy="35251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850" indent="-261850" algn="l" defTabSz="910180">
              <a:buFont typeface="Arial"/>
              <a:buChar char="•"/>
              <a:defRPr/>
            </a:pP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583812" y="3413006"/>
            <a:ext cx="4719090" cy="36316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589" marR="0" algn="l">
              <a:defRPr/>
            </a:pPr>
            <a:r>
              <a:rPr lang="ru-RU" sz="2000" b="1" i="1" dirty="0" smtClean="0">
                <a:latin typeface="Arial"/>
                <a:ea typeface="Arial"/>
                <a:cs typeface="Arial"/>
              </a:rPr>
              <a:t>ОБЯЗАТЕЛЬСТВА</a:t>
            </a:r>
            <a:endParaRPr lang="ru-RU" sz="2000" b="1" i="1" u="none" strike="noStrike" cap="none" spc="0" dirty="0" smtClean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1589" marR="0" algn="l">
              <a:defRPr/>
            </a:pPr>
            <a:endParaRPr lang="ru-RU" sz="2000" b="1" i="1" u="none" strike="noStrike" cap="none" spc="0" dirty="0" smtClean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64489" indent="-342900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latin typeface="Arial"/>
                <a:ea typeface="Arial"/>
                <a:cs typeface="Arial"/>
              </a:rPr>
              <a:t>доведение информации </a:t>
            </a:r>
            <a:r>
              <a:rPr lang="ru-RU" sz="2000" dirty="0" smtClean="0">
                <a:latin typeface="Arial"/>
                <a:ea typeface="Arial"/>
                <a:cs typeface="Arial"/>
              </a:rPr>
              <a:t>о </a:t>
            </a:r>
            <a:r>
              <a:rPr lang="ru-RU" sz="2000" dirty="0">
                <a:latin typeface="Arial"/>
                <a:ea typeface="Arial"/>
                <a:cs typeface="Arial"/>
              </a:rPr>
              <a:t>предоставлении гостиничных услуг ДО ПОТРЕБИТЕЛЯ  в сети «Интернет</a:t>
            </a:r>
            <a:r>
              <a:rPr lang="ru-RU" sz="2000" dirty="0" smtClean="0">
                <a:latin typeface="Arial"/>
                <a:ea typeface="Arial"/>
                <a:cs typeface="Arial"/>
              </a:rPr>
              <a:t>»</a:t>
            </a:r>
          </a:p>
          <a:p>
            <a:pPr marL="364489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/>
              <a:ea typeface="Arial"/>
              <a:cs typeface="Arial"/>
            </a:endParaRPr>
          </a:p>
          <a:p>
            <a:pPr marL="364489" indent="-342900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latin typeface="Arial"/>
                <a:ea typeface="Arial"/>
                <a:cs typeface="Arial"/>
              </a:rPr>
              <a:t>проверка</a:t>
            </a:r>
            <a:r>
              <a:rPr lang="ru-RU" sz="2000" dirty="0" smtClean="0">
                <a:latin typeface="Arial"/>
                <a:ea typeface="Arial"/>
                <a:cs typeface="Arial"/>
              </a:rPr>
              <a:t> наличия ссылки в  сети «интернет» на запись в реестре КСР</a:t>
            </a:r>
          </a:p>
          <a:p>
            <a:pPr marL="364489" indent="-342900">
              <a:buFont typeface="Arial" panose="020B0604020202020204" pitchFamily="34" charset="0"/>
              <a:buChar char="•"/>
              <a:defRPr/>
            </a:pPr>
            <a:endParaRPr lang="ru-RU" sz="2000" b="1" i="1" dirty="0">
              <a:latin typeface="Times New Roman"/>
              <a:cs typeface="Times New Roman"/>
            </a:endParaRPr>
          </a:p>
          <a:p>
            <a:pPr marL="364489" indent="-342900">
              <a:buFont typeface="Arial" panose="020B0604020202020204" pitchFamily="34" charset="0"/>
              <a:buChar char="•"/>
              <a:defRPr/>
            </a:pPr>
            <a:endParaRPr lang="ru-RU" sz="2000" b="1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9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232619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462" y="3270967"/>
            <a:ext cx="9448326" cy="1872207"/>
          </a:xfrm>
        </p:spPr>
        <p:txBody>
          <a:bodyPr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Контроль и надзор за деятельностью </a:t>
            </a:r>
            <a:endParaRPr sz="360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в туристской индустрии</a:t>
            </a:r>
            <a:endParaRPr sz="3600" b="1" i="0" u="none" strike="noStrike" cap="none" spc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defRPr/>
            </a:pPr>
            <a:endParaRPr/>
          </a:p>
        </p:txBody>
      </p:sp>
      <p:sp>
        <p:nvSpPr>
          <p:cNvPr id="1688782891" name="Подзаголовок 2"/>
          <p:cNvSpPr txBox="1"/>
          <p:nvPr/>
        </p:nvSpPr>
        <p:spPr bwMode="auto">
          <a:xfrm>
            <a:off x="323462" y="4641124"/>
            <a:ext cx="7560840" cy="1224134"/>
          </a:xfrm>
          <a:prstGeom prst="rect">
            <a:avLst/>
          </a:prstGeom>
          <a:noFill/>
          <a:ln>
            <a:noFill/>
          </a:ln>
        </p:spPr>
        <p:txBody>
          <a:bodyPr lIns="68287" tIns="34158" rIns="68287" bIns="34158"/>
          <a:lstStyle>
            <a:lvl1pPr>
              <a:defRPr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imes New Roman"/>
              </a:defRPr>
            </a:lvl9pPr>
          </a:lstStyle>
          <a:p>
            <a:pPr defTabSz="682834">
              <a:defRPr/>
            </a:pPr>
            <a:r>
              <a:rPr lang="ru-RU" b="1">
                <a:solidFill>
                  <a:sysClr val="window" lastClr="FFFFFF"/>
                </a:solidFill>
                <a:latin typeface="Arial"/>
                <a:ea typeface="Roboto"/>
                <a:cs typeface="Arial"/>
              </a:rPr>
              <a:t>Заместитель министра экономического развития и имущественных отношений Чувашской Республики</a:t>
            </a:r>
            <a:endParaRPr/>
          </a:p>
          <a:p>
            <a:pPr defTabSz="682834">
              <a:defRPr/>
            </a:pPr>
            <a:endParaRPr lang="ru-RU" b="1">
              <a:solidFill>
                <a:sysClr val="window" lastClr="FFFFFF"/>
              </a:solidFill>
              <a:latin typeface="Arial"/>
              <a:ea typeface="Roboto"/>
              <a:cs typeface="Arial"/>
            </a:endParaRPr>
          </a:p>
          <a:p>
            <a:pPr defTabSz="682834">
              <a:defRPr/>
            </a:pPr>
            <a:r>
              <a:rPr lang="ru-RU" b="1">
                <a:solidFill>
                  <a:sysClr val="window" lastClr="FFFFFF"/>
                </a:solidFill>
                <a:latin typeface="Arial"/>
                <a:ea typeface="Roboto"/>
                <a:cs typeface="Arial"/>
              </a:rPr>
              <a:t>О.Е. Рассанова</a:t>
            </a:r>
            <a:endParaRPr/>
          </a:p>
        </p:txBody>
      </p:sp>
      <p:sp>
        <p:nvSpPr>
          <p:cNvPr id="45127031" name="TextBox 6"/>
          <p:cNvSpPr txBox="1"/>
          <p:nvPr/>
        </p:nvSpPr>
        <p:spPr bwMode="auto">
          <a:xfrm>
            <a:off x="4990821" y="6206038"/>
            <a:ext cx="2302864" cy="380977"/>
          </a:xfrm>
          <a:prstGeom prst="rect">
            <a:avLst/>
          </a:prstGeom>
          <a:noFill/>
        </p:spPr>
        <p:txBody>
          <a:bodyPr wrap="square" lIns="91078" tIns="45528" rIns="91078" bIns="45528">
            <a:spAutoFit/>
          </a:bodyPr>
          <a:lstStyle/>
          <a:p>
            <a:pPr marL="0" marR="0" indent="0" algn="ctr" defTabSz="910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0" i="0" u="none" strike="noStrike" cap="none" spc="0">
                <a:solidFill>
                  <a:sysClr val="window" lastClr="FFFFFF"/>
                </a:solidFill>
                <a:latin typeface="Arial"/>
                <a:ea typeface="Arial"/>
                <a:cs typeface="Arial"/>
              </a:rPr>
              <a:t>13.02.2025 г.</a:t>
            </a:r>
            <a:endParaRPr lang="ru-RU">
              <a:solidFill>
                <a:sysClr val="window" lastClr="FFFFFF"/>
              </a:solidFill>
              <a:latin typeface="Roboto Medium"/>
              <a:ea typeface="Roboto"/>
              <a:cs typeface="Arial"/>
            </a:endParaRPr>
          </a:p>
        </p:txBody>
      </p:sp>
      <p:pic>
        <p:nvPicPr>
          <p:cNvPr id="1177021962" name="Рисунок 8"/>
          <p:cNvPicPr>
            <a:picLocks noChangeAspect="1"/>
          </p:cNvPicPr>
          <p:nvPr/>
        </p:nvPicPr>
        <p:blipFill>
          <a:blip r:embed="rId3"/>
          <a:srcRect t="22711" b="5111"/>
          <a:stretch/>
        </p:blipFill>
        <p:spPr bwMode="auto">
          <a:xfrm>
            <a:off x="-16924" y="0"/>
            <a:ext cx="12060748" cy="3190460"/>
          </a:xfrm>
          <a:prstGeom prst="rect">
            <a:avLst/>
          </a:prstGeom>
        </p:spPr>
      </p:pic>
      <p:sp>
        <p:nvSpPr>
          <p:cNvPr id="236120024" name="Прямоугольник 10"/>
          <p:cNvSpPr/>
          <p:nvPr/>
        </p:nvSpPr>
        <p:spPr bwMode="auto">
          <a:xfrm>
            <a:off x="-16924" y="-20971"/>
            <a:ext cx="12060748" cy="3211432"/>
          </a:xfrm>
          <a:prstGeom prst="rect">
            <a:avLst/>
          </a:prstGeom>
          <a:solidFill>
            <a:srgbClr val="001848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0" tIns="45052" rIns="90110" bIns="45052" rtlCol="0" anchor="ctr"/>
          <a:lstStyle/>
          <a:p>
            <a:pPr algn="ctr" defTabSz="901063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365123" name="Рисунок 1953651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62749" y="-15499"/>
            <a:ext cx="5434157" cy="2925915"/>
          </a:xfrm>
          <a:prstGeom prst="rect">
            <a:avLst/>
          </a:prstGeom>
        </p:spPr>
      </p:pic>
      <p:sp>
        <p:nvSpPr>
          <p:cNvPr id="102405045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291213" y="6501708"/>
            <a:ext cx="2705694" cy="365124"/>
          </a:xfrm>
        </p:spPr>
        <p:txBody>
          <a:bodyPr vert="horz" lIns="91356" tIns="45676" rIns="91356" bIns="45676" rtlCol="0" anchor="ctr"/>
          <a:lstStyle/>
          <a:p>
            <a:pPr>
              <a:defRPr/>
            </a:pPr>
            <a:fld id="{C4C91CD1-4BCA-3340-B8F0-C8E20E7128F9}" type="slidenum">
              <a:rPr lang="ru-RU" sz="1500">
                <a:solidFill>
                  <a:prstClr val="black">
                    <a:tint val="75000"/>
                  </a:prstClr>
                </a:solidFill>
                <a:latin typeface="Roboto Medium"/>
                <a:cs typeface="Arial"/>
              </a:rPr>
              <a:t>2</a:t>
            </a:fld>
            <a:endParaRPr lang="ru-RU" sz="1500">
              <a:solidFill>
                <a:prstClr val="black">
                  <a:tint val="75000"/>
                </a:prstClr>
              </a:solidFill>
              <a:latin typeface="Roboto Medium"/>
              <a:cs typeface="Arial"/>
            </a:endParaRPr>
          </a:p>
        </p:txBody>
      </p:sp>
      <p:sp>
        <p:nvSpPr>
          <p:cNvPr id="1627261818" name="TextBox 7"/>
          <p:cNvSpPr txBox="1"/>
          <p:nvPr/>
        </p:nvSpPr>
        <p:spPr bwMode="auto">
          <a:xfrm>
            <a:off x="9634618" y="624208"/>
            <a:ext cx="184730" cy="384720"/>
          </a:xfrm>
          <a:prstGeom prst="rect">
            <a:avLst/>
          </a:prstGeom>
          <a:noFill/>
        </p:spPr>
        <p:txBody>
          <a:bodyPr wrap="none" lIns="91359" tIns="45676" rIns="91359" bIns="45676" rtlCol="0">
            <a:spAutoFit/>
          </a:bodyPr>
          <a:lstStyle/>
          <a:p>
            <a:pPr defTabSz="913603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66660924" name="Прямоугольник 26"/>
          <p:cNvSpPr/>
          <p:nvPr/>
        </p:nvSpPr>
        <p:spPr bwMode="auto">
          <a:xfrm>
            <a:off x="169061" y="316701"/>
            <a:ext cx="6435386" cy="1384453"/>
          </a:xfrm>
          <a:prstGeom prst="rect">
            <a:avLst/>
          </a:prstGeom>
        </p:spPr>
        <p:txBody>
          <a:bodyPr wrap="square" lIns="90928" tIns="45452" rIns="90928" bIns="45452">
            <a:spAutoFit/>
          </a:bodyPr>
          <a:lstStyle/>
          <a:p>
            <a:pPr algn="l">
              <a:defRPr/>
            </a:pPr>
            <a:r>
              <a:rPr lang="ru-RU" sz="28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КЛАССИФИКАЦИЯ </a:t>
            </a:r>
            <a:r>
              <a:rPr lang="ru-RU" sz="28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КОЛЛЕКТИВНЫХ СРЕДСТВ РАЗМЕЩЕНИЯ</a:t>
            </a:r>
            <a:endParaRPr sz="280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689185849" name="Скругленный прямоугольник 35"/>
          <p:cNvSpPr/>
          <p:nvPr/>
        </p:nvSpPr>
        <p:spPr bwMode="auto">
          <a:xfrm>
            <a:off x="215631" y="4319085"/>
            <a:ext cx="6139299" cy="187216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9191799" name="TextBox 54"/>
          <p:cNvSpPr txBox="1"/>
          <p:nvPr/>
        </p:nvSpPr>
        <p:spPr bwMode="auto">
          <a:xfrm>
            <a:off x="1440185" y="4958145"/>
            <a:ext cx="5644580" cy="251715"/>
          </a:xfrm>
          <a:prstGeom prst="rect">
            <a:avLst/>
          </a:prstGeom>
          <a:noFill/>
        </p:spPr>
        <p:txBody>
          <a:bodyPr wrap="square" lIns="91337" tIns="45668" rIns="91337" bIns="45668" rtlCol="0">
            <a:spAutoFit/>
          </a:bodyPr>
          <a:lstStyle/>
          <a:p>
            <a:pPr defTabSz="910180">
              <a:defRPr/>
            </a:pPr>
            <a:r>
              <a:rPr lang="ru-RU" sz="1050" b="1" i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341756863" name="Прямоугольник 51"/>
          <p:cNvSpPr/>
          <p:nvPr/>
        </p:nvSpPr>
        <p:spPr bwMode="auto">
          <a:xfrm>
            <a:off x="6562749" y="-15499"/>
            <a:ext cx="5513916" cy="6944902"/>
          </a:xfrm>
          <a:prstGeom prst="rect">
            <a:avLst/>
          </a:prstGeom>
          <a:solidFill>
            <a:srgbClr val="00206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5" rIns="91359" bIns="45675" rtlCol="0" anchor="ctr"/>
          <a:lstStyle/>
          <a:p>
            <a:pPr algn="ctr" defTabSz="913603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197215" name="Прямоугольник с двумя скругленными противолежащими углами 25"/>
          <p:cNvSpPr/>
          <p:nvPr/>
        </p:nvSpPr>
        <p:spPr bwMode="auto">
          <a:xfrm>
            <a:off x="6643940" y="1648140"/>
            <a:ext cx="5366453" cy="48782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79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85859752" name="Скругленный прямоугольник 35"/>
          <p:cNvSpPr/>
          <p:nvPr/>
        </p:nvSpPr>
        <p:spPr bwMode="auto">
          <a:xfrm>
            <a:off x="215631" y="1959951"/>
            <a:ext cx="6185857" cy="21887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01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ФЗ от 30.11.2024 № 436-ФЗ </a:t>
            </a:r>
            <a:endParaRPr lang="ru-RU" sz="2400" b="1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  <a:p>
            <a:pPr algn="ctr" defTabSz="910180">
              <a:defRPr/>
            </a:pPr>
            <a:r>
              <a:rPr lang="ru-RU" sz="2400" b="1" i="0" u="none" strike="noStrike" cap="none" spc="0">
                <a:latin typeface="AriAL"/>
                <a:ea typeface="AriAL"/>
                <a:cs typeface="AriAL"/>
              </a:rPr>
              <a:t>«О внесении изменений в Федеральный закон «Об основах туристской деятельности в Российской Федерации»</a:t>
            </a: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73945471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75050" y="129152"/>
            <a:ext cx="868279" cy="641320"/>
          </a:xfrm>
          <a:prstGeom prst="rect">
            <a:avLst/>
          </a:prstGeom>
          <a:noFill/>
        </p:spPr>
      </p:pic>
      <p:sp>
        <p:nvSpPr>
          <p:cNvPr id="1185099284" name="Прямоугольник 120"/>
          <p:cNvSpPr/>
          <p:nvPr/>
        </p:nvSpPr>
        <p:spPr bwMode="auto">
          <a:xfrm>
            <a:off x="6643939" y="1795844"/>
            <a:ext cx="5434524" cy="478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u="sng">
                <a:solidFill>
                  <a:srgbClr val="C00000"/>
                </a:solidFill>
                <a:latin typeface="Arial Narrow"/>
              </a:rPr>
              <a:t>ст. 5.1 ФЗ № 436-ФЗ </a:t>
            </a:r>
            <a:endParaRPr sz="2000" u="sng"/>
          </a:p>
          <a:p>
            <a:pPr algn="ctr">
              <a:defRPr/>
            </a:pPr>
            <a:r>
              <a:rPr lang="ru-RU" sz="2600" b="1">
                <a:solidFill>
                  <a:schemeClr val="tx2"/>
                </a:solidFill>
                <a:latin typeface="Arial Narrow"/>
              </a:rPr>
              <a:t>Предоставление</a:t>
            </a:r>
            <a:r>
              <a:rPr lang="ru-RU" sz="2600" b="1">
                <a:latin typeface="Arial Narrow"/>
              </a:rPr>
              <a:t> </a:t>
            </a:r>
            <a:r>
              <a:rPr lang="ru-RU" sz="2200" b="1">
                <a:latin typeface="Arial Narrow"/>
              </a:rPr>
              <a:t>средствами размещения, сведения о которых не включены в реестр КСР, </a:t>
            </a:r>
            <a:r>
              <a:rPr lang="ru-RU" sz="2600" b="1">
                <a:solidFill>
                  <a:schemeClr val="tx2"/>
                </a:solidFill>
                <a:latin typeface="Arial Narrow"/>
              </a:rPr>
              <a:t>услуг средства размещения, гостиничных услуг,</a:t>
            </a:r>
            <a:r>
              <a:rPr lang="ru-RU" sz="2200" b="1">
                <a:latin typeface="Arial Narrow"/>
              </a:rPr>
              <a:t> а также </a:t>
            </a:r>
            <a:r>
              <a:rPr lang="ru-RU" sz="2600" b="1">
                <a:solidFill>
                  <a:schemeClr val="tx2"/>
                </a:solidFill>
                <a:latin typeface="Arial Narrow"/>
              </a:rPr>
              <a:t>использование в рекламе</a:t>
            </a:r>
            <a:r>
              <a:rPr lang="ru-RU" sz="2200" b="1">
                <a:latin typeface="Arial Narrow"/>
              </a:rPr>
              <a:t>, названии средства размещения и деятельности, связанной с использованием средства размещения, типа и (или) категории, не соответствующей типу и (или) категории средства размещения, указанным в реестре КСР,</a:t>
            </a:r>
            <a:r>
              <a:rPr lang="ru-RU" sz="2200" b="1" u="sng">
                <a:latin typeface="Arial Narrow"/>
              </a:rPr>
              <a:t> </a:t>
            </a:r>
            <a:r>
              <a:rPr lang="ru-RU" sz="3600" b="1" u="sng">
                <a:solidFill>
                  <a:srgbClr val="C00000"/>
                </a:solidFill>
                <a:latin typeface="Arial Narrow"/>
              </a:rPr>
              <a:t>запрещается</a:t>
            </a:r>
            <a:endParaRPr sz="2200" u="sng"/>
          </a:p>
        </p:txBody>
      </p:sp>
      <p:sp>
        <p:nvSpPr>
          <p:cNvPr id="1295813085" name="TextBox 1295813084"/>
          <p:cNvSpPr txBox="1"/>
          <p:nvPr/>
        </p:nvSpPr>
        <p:spPr bwMode="auto">
          <a:xfrm>
            <a:off x="332839" y="4478084"/>
            <a:ext cx="5905604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Ст. 44  ФЗ</a:t>
            </a:r>
            <a:endParaRPr lang="ru-RU" sz="2400" b="1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 «Об общих принципах организации публичной власти в  субъектах Российской Федерации»</a:t>
            </a:r>
            <a:endParaRPr lang="ru-RU" sz="2000" b="1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531610" name="Рисунок 28"/>
          <p:cNvPicPr>
            <a:picLocks noChangeAspect="1"/>
          </p:cNvPicPr>
          <p:nvPr/>
        </p:nvPicPr>
        <p:blipFill>
          <a:blip r:embed="rId3"/>
          <a:srcRect l="-422" t="20758" r="421" b="25997"/>
          <a:stretch/>
        </p:blipFill>
        <p:spPr bwMode="auto">
          <a:xfrm>
            <a:off x="-91440" y="0"/>
            <a:ext cx="12116752" cy="3153124"/>
          </a:xfrm>
          <a:prstGeom prst="rect">
            <a:avLst/>
          </a:prstGeom>
        </p:spPr>
      </p:pic>
      <p:sp>
        <p:nvSpPr>
          <p:cNvPr id="1937295154" name="Прямоугольник 23"/>
          <p:cNvSpPr/>
          <p:nvPr/>
        </p:nvSpPr>
        <p:spPr bwMode="auto">
          <a:xfrm>
            <a:off x="-45720" y="-47728"/>
            <a:ext cx="12071034" cy="3211432"/>
          </a:xfrm>
          <a:prstGeom prst="rect">
            <a:avLst/>
          </a:prstGeom>
          <a:solidFill>
            <a:srgbClr val="001848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0" tIns="45052" rIns="90110" bIns="45052" rtlCol="0" anchor="ctr"/>
          <a:lstStyle/>
          <a:p>
            <a:pPr algn="ctr" defTabSz="901063">
              <a:defRPr/>
            </a:pPr>
            <a:endParaRPr lang="ru-RU" sz="180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850343089" name="TextBox 25"/>
          <p:cNvSpPr txBox="1"/>
          <p:nvPr/>
        </p:nvSpPr>
        <p:spPr bwMode="auto">
          <a:xfrm>
            <a:off x="396375" y="1390918"/>
            <a:ext cx="1118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chemeClr val="bg1"/>
                </a:solidFill>
                <a:latin typeface="Arial Narrow"/>
                <a:ea typeface="Batang"/>
                <a:cs typeface="Arial"/>
              </a:rPr>
              <a:t>ПОЛЕЗНАЯ ИНФОРМАЦИЯ</a:t>
            </a:r>
            <a:endParaRPr sz="1600"/>
          </a:p>
        </p:txBody>
      </p:sp>
      <p:sp>
        <p:nvSpPr>
          <p:cNvPr id="388936365" name="Прямоугольник 8"/>
          <p:cNvSpPr/>
          <p:nvPr/>
        </p:nvSpPr>
        <p:spPr bwMode="auto">
          <a:xfrm>
            <a:off x="11783160" y="6488640"/>
            <a:ext cx="2797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0" strike="noStrike" spc="-25">
                <a:solidFill>
                  <a:schemeClr val="lt1"/>
                </a:solidFill>
                <a:latin typeface="Arial"/>
                <a:ea typeface="DejaVu Sans"/>
              </a:rPr>
              <a:t>5</a:t>
            </a:r>
            <a:endParaRPr lang="ru-RU" sz="14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5840540" name="object 62"/>
          <p:cNvPicPr/>
          <p:nvPr/>
        </p:nvPicPr>
        <p:blipFill>
          <a:blip r:embed="rId4"/>
          <a:stretch/>
        </p:blipFill>
        <p:spPr bwMode="auto">
          <a:xfrm>
            <a:off x="367596" y="4051811"/>
            <a:ext cx="2320192" cy="2405283"/>
          </a:xfrm>
          <a:prstGeom prst="rect">
            <a:avLst/>
          </a:prstGeom>
        </p:spPr>
      </p:pic>
      <p:sp>
        <p:nvSpPr>
          <p:cNvPr id="830596943" name="Скругленный прямоугольник 37"/>
          <p:cNvSpPr/>
          <p:nvPr/>
        </p:nvSpPr>
        <p:spPr bwMode="auto">
          <a:xfrm>
            <a:off x="918000" y="3249926"/>
            <a:ext cx="10721849" cy="73520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0732483" name="TextBox 1840732482"/>
          <p:cNvSpPr txBox="1"/>
          <p:nvPr/>
        </p:nvSpPr>
        <p:spPr bwMode="auto">
          <a:xfrm>
            <a:off x="1037061" y="3374554"/>
            <a:ext cx="10574616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Актуальная информация размещена на са</a:t>
            </a:r>
            <a:r>
              <a:rPr sz="2000" b="1" u="none">
                <a:solidFill>
                  <a:srgbClr val="FF0000"/>
                </a:solidFill>
                <a:latin typeface="Arial"/>
                <a:ea typeface="Arial"/>
                <a:cs typeface="Arial"/>
              </a:rPr>
              <a:t>йте Росаккредитации </a:t>
            </a:r>
            <a:r>
              <a:rPr sz="2000" b="1" u="sng">
                <a:solidFill>
                  <a:srgbClr val="FF0000"/>
                </a:solidFill>
                <a:latin typeface="Arial"/>
                <a:ea typeface="Arial"/>
                <a:cs typeface="Arial"/>
                <a:hlinkClick r:id="rId5" tooltip="https://fsa.gov.ru/"/>
              </a:rPr>
              <a:t>https://fsa.gov.ru/</a:t>
            </a:r>
            <a:r>
              <a:rPr sz="2000" b="1" u="sng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u="sng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000" b="1">
              <a:solidFill>
                <a:schemeClr val="accent5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14451331" name="Стрелка: влево 1214451330"/>
          <p:cNvSpPr/>
          <p:nvPr/>
        </p:nvSpPr>
        <p:spPr bwMode="auto">
          <a:xfrm>
            <a:off x="2869736" y="4082144"/>
            <a:ext cx="3529134" cy="731168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006400"/>
              </a:highlight>
            </a:endParaRPr>
          </a:p>
        </p:txBody>
      </p:sp>
      <p:sp>
        <p:nvSpPr>
          <p:cNvPr id="1696168491" name="TextBox 1696168490"/>
          <p:cNvSpPr txBox="1"/>
          <p:nvPr/>
        </p:nvSpPr>
        <p:spPr bwMode="auto">
          <a:xfrm>
            <a:off x="3159481" y="4264134"/>
            <a:ext cx="350123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обучающие презентации </a:t>
            </a:r>
            <a:endParaRPr sz="1600" b="1">
              <a:latin typeface="Arial"/>
              <a:cs typeface="Arial"/>
            </a:endParaRPr>
          </a:p>
        </p:txBody>
      </p:sp>
      <p:pic>
        <p:nvPicPr>
          <p:cNvPr id="1451953969" name="Рисунок 145195396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51594" y="4042271"/>
            <a:ext cx="4988253" cy="2660401"/>
          </a:xfrm>
          <a:prstGeom prst="rect">
            <a:avLst/>
          </a:prstGeom>
        </p:spPr>
      </p:pic>
      <p:sp>
        <p:nvSpPr>
          <p:cNvPr id="1059186081" name="Стрелка: влево 1059186080"/>
          <p:cNvSpPr/>
          <p:nvPr/>
        </p:nvSpPr>
        <p:spPr bwMode="auto">
          <a:xfrm>
            <a:off x="2843543" y="4948920"/>
            <a:ext cx="3658487" cy="731167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006400"/>
              </a:highlight>
            </a:endParaRPr>
          </a:p>
        </p:txBody>
      </p:sp>
      <p:sp>
        <p:nvSpPr>
          <p:cNvPr id="1944045179" name="Стрелка: влево 1944045178"/>
          <p:cNvSpPr/>
          <p:nvPr/>
        </p:nvSpPr>
        <p:spPr bwMode="auto">
          <a:xfrm>
            <a:off x="2876880" y="5756162"/>
            <a:ext cx="3529134" cy="731167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006400"/>
              </a:highlight>
            </a:endParaRPr>
          </a:p>
        </p:txBody>
      </p:sp>
      <p:sp>
        <p:nvSpPr>
          <p:cNvPr id="881883064" name="TextBox 881883063"/>
          <p:cNvSpPr txBox="1"/>
          <p:nvPr/>
        </p:nvSpPr>
        <p:spPr bwMode="auto">
          <a:xfrm>
            <a:off x="3099950" y="5131443"/>
            <a:ext cx="351923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обязательные требования</a:t>
            </a:r>
            <a:endParaRPr sz="1600" b="1">
              <a:latin typeface="Arial"/>
              <a:cs typeface="Arial"/>
            </a:endParaRPr>
          </a:p>
        </p:txBody>
      </p:sp>
      <p:sp>
        <p:nvSpPr>
          <p:cNvPr id="730228494" name="TextBox 730228493"/>
          <p:cNvSpPr txBox="1"/>
          <p:nvPr/>
        </p:nvSpPr>
        <p:spPr bwMode="auto">
          <a:xfrm>
            <a:off x="3133286" y="5938687"/>
            <a:ext cx="353687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техническая поддержка</a:t>
            </a:r>
            <a:r>
              <a:rPr sz="160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sz="1600" b="1">
              <a:latin typeface="Arial"/>
              <a:cs typeface="Arial"/>
            </a:endParaRPr>
          </a:p>
        </p:txBody>
      </p:sp>
      <p:pic>
        <p:nvPicPr>
          <p:cNvPr id="918587160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107051" y="136126"/>
            <a:ext cx="868277" cy="6413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291213" y="6501708"/>
            <a:ext cx="2705695" cy="365125"/>
          </a:xfrm>
        </p:spPr>
        <p:txBody>
          <a:bodyPr vert="horz" lIns="91357" tIns="45677" rIns="91357" bIns="45677" rtlCol="0" anchor="ctr"/>
          <a:lstStyle/>
          <a:p>
            <a:pPr>
              <a:defRPr/>
            </a:pPr>
            <a:fld id="{E79D04CA-8667-D040-9EBC-E140A60ACD98}" type="slidenum">
              <a:rPr lang="ru-RU" sz="1500">
                <a:solidFill>
                  <a:prstClr val="black">
                    <a:tint val="75000"/>
                  </a:prstClr>
                </a:solidFill>
                <a:latin typeface="Roboto Medium"/>
                <a:cs typeface="Arial"/>
              </a:rPr>
              <a:t>4</a:t>
            </a:fld>
            <a:endParaRPr lang="ru-RU" sz="1500">
              <a:solidFill>
                <a:prstClr val="black">
                  <a:tint val="75000"/>
                </a:prstClr>
              </a:solidFill>
              <a:latin typeface="Roboto Medium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634620" y="624209"/>
            <a:ext cx="184731" cy="384721"/>
          </a:xfrm>
          <a:prstGeom prst="rect">
            <a:avLst/>
          </a:prstGeom>
          <a:noFill/>
        </p:spPr>
        <p:txBody>
          <a:bodyPr wrap="none" lIns="91360" tIns="45677" rIns="91360" bIns="45677" rtlCol="0">
            <a:spAutoFit/>
          </a:bodyPr>
          <a:lstStyle/>
          <a:p>
            <a:pPr defTabSz="913604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98826" y="211770"/>
            <a:ext cx="7559006" cy="1569121"/>
          </a:xfrm>
          <a:prstGeom prst="rect">
            <a:avLst/>
          </a:prstGeom>
        </p:spPr>
        <p:txBody>
          <a:bodyPr wrap="square" lIns="90929" tIns="45453" rIns="90929" bIns="45453">
            <a:spAutoFit/>
          </a:bodyPr>
          <a:lstStyle/>
          <a:p>
            <a:pPr algn="l">
              <a:defRPr/>
            </a:pPr>
            <a:r>
              <a:rPr lang="ru-RU" sz="24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ОБЯЗАТЕЛЬНЫЙ РЕГИОНАЛЬНЫЙ ГОСУДАРСТВЕННЫЙ КОНТРОЛЬ </a:t>
            </a:r>
            <a:endParaRPr/>
          </a:p>
          <a:p>
            <a:pPr algn="l">
              <a:defRPr/>
            </a:pPr>
            <a:r>
              <a:rPr lang="ru-RU" sz="24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(НАДЗОР) В СФЕРЕ ТУРИСТСКОЙ </a:t>
            </a:r>
            <a:endParaRPr/>
          </a:p>
          <a:p>
            <a:pPr algn="l">
              <a:defRPr/>
            </a:pPr>
            <a:r>
              <a:rPr lang="ru-RU" sz="24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ИНДУСТРИИ</a:t>
            </a:r>
            <a:endParaRPr sz="240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pic>
        <p:nvPicPr>
          <p:cNvPr id="25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59717" y="35701"/>
            <a:ext cx="868280" cy="641321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 bwMode="auto">
          <a:xfrm>
            <a:off x="280693" y="2509471"/>
            <a:ext cx="5854296" cy="70521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94322" y="1890218"/>
            <a:ext cx="5989436" cy="757025"/>
          </a:xfrm>
          <a:prstGeom prst="rect">
            <a:avLst/>
          </a:prstGeom>
          <a:noFill/>
        </p:spPr>
        <p:txBody>
          <a:bodyPr wrap="square" lIns="91337" tIns="45668" rIns="91337" bIns="45668" rtlCol="0">
            <a:spAutoFit/>
          </a:bodyPr>
          <a:lstStyle/>
          <a:p>
            <a:pPr marL="0" marR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0" u="sng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Предметы контроля</a:t>
            </a:r>
            <a:endParaRPr sz="2800" i="0" u="sng">
              <a:highlight>
                <a:srgbClr val="FFFFFF"/>
              </a:highlight>
              <a:latin typeface="Arial"/>
              <a:cs typeface="Arial"/>
            </a:endParaRPr>
          </a:p>
          <a:p>
            <a:pPr defTabSz="910181">
              <a:defRPr/>
            </a:pPr>
            <a:endParaRPr sz="1100" b="1" u="sng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776734" y="3352461"/>
            <a:ext cx="6185859" cy="73534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1360004" y="3370397"/>
            <a:ext cx="5725483" cy="996948"/>
          </a:xfrm>
          <a:prstGeom prst="rect">
            <a:avLst/>
          </a:prstGeom>
          <a:noFill/>
        </p:spPr>
        <p:txBody>
          <a:bodyPr wrap="square" lIns="91338" tIns="45669" rIns="91338" bIns="45669" rtlCol="0">
            <a:spAutoFit/>
          </a:bodyPr>
          <a:lstStyle/>
          <a:p>
            <a:pPr marL="0" marR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требования к классифицированным горнолыжным трассам, пляжам</a:t>
            </a:r>
            <a:endParaRPr sz="1800" b="1" i="0" u="none" strike="noStrike" cap="none" spc="0">
              <a:solidFill>
                <a:srgbClr val="00206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defTabSz="910181">
              <a:defRPr/>
            </a:pPr>
            <a:endParaRPr sz="1800" b="1" i="1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/>
          <a:srcRect l="7375"/>
          <a:stretch/>
        </p:blipFill>
        <p:spPr bwMode="auto">
          <a:xfrm>
            <a:off x="838510" y="3476261"/>
            <a:ext cx="542131" cy="48774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/>
          <a:srcRect l="7375"/>
          <a:stretch/>
        </p:blipFill>
        <p:spPr bwMode="auto">
          <a:xfrm>
            <a:off x="280694" y="2614143"/>
            <a:ext cx="456095" cy="4103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2" name="TextBox 41"/>
          <p:cNvSpPr txBox="1"/>
          <p:nvPr/>
        </p:nvSpPr>
        <p:spPr bwMode="auto">
          <a:xfrm>
            <a:off x="736789" y="2701464"/>
            <a:ext cx="6226882" cy="722626"/>
          </a:xfrm>
          <a:prstGeom prst="rect">
            <a:avLst/>
          </a:prstGeom>
          <a:noFill/>
        </p:spPr>
        <p:txBody>
          <a:bodyPr wrap="square" lIns="91337" tIns="45668" rIns="91337" bIns="45668" rtlCol="0">
            <a:spAutoFit/>
          </a:bodyPr>
          <a:lstStyle/>
          <a:p>
            <a:pPr algn="l">
              <a:lnSpc>
                <a:spcPct val="114999"/>
              </a:lnSpc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требования к средствам размещения</a:t>
            </a:r>
            <a:endParaRPr sz="1800" b="1" i="0">
              <a:solidFill>
                <a:srgbClr val="00206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marL="283878" marR="0" indent="-283878" algn="l">
              <a:lnSpc>
                <a:spcPct val="114999"/>
              </a:lnSpc>
              <a:buFont typeface="Arial"/>
              <a:buChar char="•"/>
              <a:defRPr/>
            </a:pPr>
            <a:endParaRPr sz="1800" i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198826" y="4333274"/>
            <a:ext cx="5835436" cy="71911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845768" y="4333274"/>
            <a:ext cx="5324121" cy="996948"/>
          </a:xfrm>
          <a:prstGeom prst="rect">
            <a:avLst/>
          </a:prstGeom>
          <a:noFill/>
        </p:spPr>
        <p:txBody>
          <a:bodyPr wrap="square" lIns="91338" tIns="45669" rIns="91338" bIns="45669" rtlCol="0">
            <a:spAutoFit/>
          </a:bodyPr>
          <a:lstStyle/>
          <a:p>
            <a:pPr marL="0" marR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требования к экскурсоводам (гидам) и гидам-переводчикам</a:t>
            </a:r>
            <a:endParaRPr sz="1800" b="1" i="0" u="none" strike="noStrike" cap="none" spc="0">
              <a:solidFill>
                <a:srgbClr val="00206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defTabSz="910180">
              <a:defRPr/>
            </a:pPr>
            <a:endParaRPr sz="1800" b="1" i="1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/>
          <a:srcRect l="7375"/>
          <a:stretch/>
        </p:blipFill>
        <p:spPr bwMode="auto">
          <a:xfrm>
            <a:off x="270560" y="4425606"/>
            <a:ext cx="567951" cy="51555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4" name="Скругленный прямоугольник 53"/>
          <p:cNvSpPr/>
          <p:nvPr/>
        </p:nvSpPr>
        <p:spPr bwMode="auto">
          <a:xfrm>
            <a:off x="736790" y="5431257"/>
            <a:ext cx="6204406" cy="76094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1440186" y="4958145"/>
            <a:ext cx="5644581" cy="251716"/>
          </a:xfrm>
          <a:prstGeom prst="rect">
            <a:avLst/>
          </a:prstGeom>
          <a:noFill/>
        </p:spPr>
        <p:txBody>
          <a:bodyPr wrap="square" lIns="91338" tIns="45669" rIns="91338" bIns="45669" rtlCol="0">
            <a:spAutoFit/>
          </a:bodyPr>
          <a:lstStyle/>
          <a:p>
            <a:pPr defTabSz="910181">
              <a:defRPr/>
            </a:pPr>
            <a:r>
              <a:rPr lang="ru-RU" sz="1050" b="1" i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/>
          <a:srcRect l="7375"/>
          <a:stretch/>
        </p:blipFill>
        <p:spPr bwMode="auto">
          <a:xfrm>
            <a:off x="880003" y="5545746"/>
            <a:ext cx="573041" cy="51555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74342537" name="TextBox 1774342536"/>
          <p:cNvSpPr txBox="1"/>
          <p:nvPr/>
        </p:nvSpPr>
        <p:spPr bwMode="auto">
          <a:xfrm>
            <a:off x="1471362" y="5599893"/>
            <a:ext cx="5115540" cy="37022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требования к инструкторам-проводникам</a:t>
            </a:r>
            <a:endParaRPr sz="1800" b="1" i="0" u="none" strike="noStrike" cap="none" spc="0">
              <a:solidFill>
                <a:srgbClr val="002060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pic>
        <p:nvPicPr>
          <p:cNvPr id="143647201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95119" y="-11801"/>
            <a:ext cx="5213696" cy="3382198"/>
          </a:xfrm>
          <a:prstGeom prst="rect">
            <a:avLst/>
          </a:prstGeom>
        </p:spPr>
      </p:pic>
      <p:pic>
        <p:nvPicPr>
          <p:cNvPr id="1641084842" name="Рисунок 164108484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95119" y="3291662"/>
            <a:ext cx="5446792" cy="358467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 bwMode="auto">
          <a:xfrm>
            <a:off x="7084766" y="3809"/>
            <a:ext cx="5430638" cy="6944902"/>
          </a:xfrm>
          <a:prstGeom prst="rect">
            <a:avLst/>
          </a:prstGeom>
          <a:solidFill>
            <a:srgbClr val="00206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5" rIns="91359" bIns="45675" rtlCol="0" anchor="ctr"/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latin typeface="Arial Narrow"/>
              </a:rPr>
              <a:t>ст. 5.1 ФЗ № 436-ФЗ </a:t>
            </a:r>
            <a:endParaRPr sz="1800"/>
          </a:p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Arial Narrow"/>
              </a:rPr>
              <a:t>Приостановление, возобновление или прекращение действия классификации средства размещения </a:t>
            </a:r>
            <a:r>
              <a:rPr lang="ru-RU" sz="2600" b="1">
                <a:solidFill>
                  <a:schemeClr val="bg1"/>
                </a:solidFill>
                <a:latin typeface="Arial Narrow"/>
              </a:rPr>
              <a:t>осуществляется </a:t>
            </a:r>
            <a:r>
              <a:rPr lang="ru-RU" sz="2800" b="1">
                <a:solidFill>
                  <a:schemeClr val="bg1"/>
                </a:solidFill>
                <a:latin typeface="Arial Narrow"/>
              </a:rPr>
              <a:t>органом государственной власти субъекта РФ,</a:t>
            </a:r>
            <a:r>
              <a:rPr lang="ru-RU" sz="2600" b="1">
                <a:solidFill>
                  <a:schemeClr val="bg1"/>
                </a:solidFill>
                <a:latin typeface="Arial Narrow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Arial Narrow"/>
              </a:rPr>
              <a:t>уполномоченным на осуществление регионального государственного контроля (надзора) в сфере туристской индустрии</a:t>
            </a:r>
            <a:endParaRPr lang="ru-RU" sz="2600">
              <a:solidFill>
                <a:schemeClr val="bg1"/>
              </a:solidFill>
            </a:endParaRPr>
          </a:p>
        </p:txBody>
      </p:sp>
      <p:pic>
        <p:nvPicPr>
          <p:cNvPr id="609176410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290223" y="90334"/>
            <a:ext cx="868278" cy="6413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8500570" name="object 130"/>
          <p:cNvPicPr/>
          <p:nvPr/>
        </p:nvPicPr>
        <p:blipFill>
          <a:blip r:embed="rId3"/>
          <a:stretch/>
        </p:blipFill>
        <p:spPr bwMode="auto">
          <a:xfrm>
            <a:off x="9161800" y="562108"/>
            <a:ext cx="2600240" cy="2151993"/>
          </a:xfrm>
          <a:prstGeom prst="rect">
            <a:avLst/>
          </a:prstGeom>
        </p:spPr>
      </p:pic>
      <p:sp>
        <p:nvSpPr>
          <p:cNvPr id="1863482425" name="TextBox 7"/>
          <p:cNvSpPr txBox="1"/>
          <p:nvPr/>
        </p:nvSpPr>
        <p:spPr bwMode="auto">
          <a:xfrm>
            <a:off x="9634618" y="624207"/>
            <a:ext cx="184729" cy="384719"/>
          </a:xfrm>
          <a:prstGeom prst="rect">
            <a:avLst/>
          </a:prstGeom>
          <a:noFill/>
        </p:spPr>
        <p:txBody>
          <a:bodyPr wrap="none" lIns="91359" tIns="45675" rIns="91359" bIns="45675" rtlCol="0">
            <a:spAutoFit/>
          </a:bodyPr>
          <a:lstStyle/>
          <a:p>
            <a:pPr defTabSz="91360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62791367" name="Прямоугольник 26"/>
          <p:cNvSpPr/>
          <p:nvPr/>
        </p:nvSpPr>
        <p:spPr bwMode="auto">
          <a:xfrm>
            <a:off x="294321" y="136127"/>
            <a:ext cx="10812730" cy="609949"/>
          </a:xfrm>
          <a:prstGeom prst="rect">
            <a:avLst/>
          </a:prstGeom>
        </p:spPr>
        <p:txBody>
          <a:bodyPr wrap="square" lIns="90929" tIns="45453" rIns="90929" bIns="45453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ПРЕДМЕТ</a:t>
            </a:r>
            <a:r>
              <a:rPr lang="ru-RU" sz="32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КОНТРОЛЯ И НАДЗОРА</a:t>
            </a:r>
            <a:endParaRPr sz="3200" i="0" u="sng">
              <a:solidFill>
                <a:srgbClr val="002060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1369142259" name="TextBox 31"/>
          <p:cNvSpPr txBox="1"/>
          <p:nvPr/>
        </p:nvSpPr>
        <p:spPr bwMode="auto">
          <a:xfrm>
            <a:off x="293814" y="1423305"/>
            <a:ext cx="6009595" cy="259336"/>
          </a:xfrm>
          <a:prstGeom prst="rect">
            <a:avLst/>
          </a:prstGeom>
          <a:noFill/>
        </p:spPr>
        <p:txBody>
          <a:bodyPr wrap="square" lIns="91336" tIns="45667" rIns="91336" bIns="45667" rtlCol="0">
            <a:spAutoFit/>
          </a:bodyPr>
          <a:lstStyle/>
          <a:p>
            <a:pPr defTabSz="910179">
              <a:defRPr/>
            </a:pPr>
            <a:endParaRPr sz="1100" b="1" u="sng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412032490" name="Скругленный прямоугольник 43"/>
          <p:cNvSpPr/>
          <p:nvPr/>
        </p:nvSpPr>
        <p:spPr bwMode="auto">
          <a:xfrm>
            <a:off x="168122" y="2793387"/>
            <a:ext cx="11593917" cy="395499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850" marR="0" indent="-2618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наличие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средства размещения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реестре КСР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;</a:t>
            </a:r>
            <a:endParaRPr sz="20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61850" marR="0" indent="-2618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соответствие 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средства размещения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требованиям к типу средства размещения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;</a:t>
            </a:r>
            <a:endParaRPr/>
          </a:p>
          <a:p>
            <a:pPr marL="261850" marR="0" indent="-2618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соответствие</a:t>
            </a:r>
            <a:r>
              <a:rPr lang="ru-RU"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средства размещения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типу и (или) типу и категории, </a:t>
            </a:r>
            <a:r>
              <a:rPr lang="ru-RU" sz="2000" b="1">
                <a:solidFill>
                  <a:schemeClr val="accent1"/>
                </a:solidFill>
                <a:latin typeface="Arial"/>
                <a:cs typeface="Arial"/>
              </a:rPr>
              <a:t>указанным в реестре КСР;</a:t>
            </a:r>
            <a:endParaRPr sz="2000" b="1" i="0" u="none" strike="noStrike" cap="none" spc="0">
              <a:solidFill>
                <a:schemeClr val="accent1"/>
              </a:solidFill>
              <a:latin typeface="Arial"/>
              <a:cs typeface="Arial"/>
            </a:endParaRPr>
          </a:p>
          <a:p>
            <a:pPr marL="261850" marR="0" indent="-2618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соответствие информации на сайтах 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о средстве размещения реестру, проверка ссылки на запись о средстве размещения в реестре;</a:t>
            </a:r>
            <a:endParaRPr sz="20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61850" marR="0" indent="-2618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соответствие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типа и (или) категории средства размещения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рекламе 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информации в реестре;</a:t>
            </a:r>
            <a:endParaRPr sz="20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61850" marR="0" indent="-2618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соблюдение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установленных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правил оказания гостиничных услуг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, услуг средств размещения</a:t>
            </a:r>
            <a:endParaRPr sz="18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51287159" name="TextBox 54"/>
          <p:cNvSpPr txBox="1"/>
          <p:nvPr/>
        </p:nvSpPr>
        <p:spPr bwMode="auto">
          <a:xfrm>
            <a:off x="1440185" y="4958145"/>
            <a:ext cx="5644580" cy="251716"/>
          </a:xfrm>
          <a:prstGeom prst="rect">
            <a:avLst/>
          </a:prstGeom>
          <a:noFill/>
        </p:spPr>
        <p:txBody>
          <a:bodyPr wrap="square" lIns="91336" tIns="45667" rIns="91336" bIns="45667" rtlCol="0">
            <a:spAutoFit/>
          </a:bodyPr>
          <a:lstStyle/>
          <a:p>
            <a:pPr defTabSz="910179">
              <a:defRPr/>
            </a:pPr>
            <a:r>
              <a:rPr lang="ru-RU" sz="1050" b="1" i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endParaRPr/>
          </a:p>
        </p:txBody>
      </p:sp>
      <p:grpSp>
        <p:nvGrpSpPr>
          <p:cNvPr id="454790556" name="object 67"/>
          <p:cNvGrpSpPr/>
          <p:nvPr/>
        </p:nvGrpSpPr>
        <p:grpSpPr bwMode="auto">
          <a:xfrm>
            <a:off x="2459070" y="719976"/>
            <a:ext cx="6691149" cy="1947276"/>
            <a:chOff x="0" y="0"/>
            <a:chExt cx="6691149" cy="1947276"/>
          </a:xfrm>
        </p:grpSpPr>
        <p:pic>
          <p:nvPicPr>
            <p:cNvPr id="1298980147" name="object 68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6430554" cy="1624317"/>
            </a:xfrm>
            <a:prstGeom prst="rect">
              <a:avLst/>
            </a:prstGeom>
          </p:spPr>
        </p:pic>
        <p:pic>
          <p:nvPicPr>
            <p:cNvPr id="517562870" name="object 69"/>
            <p:cNvPicPr/>
            <p:nvPr/>
          </p:nvPicPr>
          <p:blipFill>
            <a:blip r:embed="rId5"/>
            <a:stretch/>
          </p:blipFill>
          <p:spPr bwMode="auto">
            <a:xfrm>
              <a:off x="252627" y="1389493"/>
              <a:ext cx="1073997" cy="313941"/>
            </a:xfrm>
            <a:prstGeom prst="rect">
              <a:avLst/>
            </a:prstGeom>
          </p:spPr>
        </p:pic>
        <p:pic>
          <p:nvPicPr>
            <p:cNvPr id="394848564" name="object 70"/>
            <p:cNvPicPr/>
            <p:nvPr/>
          </p:nvPicPr>
          <p:blipFill>
            <a:blip r:embed="rId6"/>
            <a:stretch/>
          </p:blipFill>
          <p:spPr bwMode="auto">
            <a:xfrm>
              <a:off x="1464213" y="1389493"/>
              <a:ext cx="203910" cy="313941"/>
            </a:xfrm>
            <a:prstGeom prst="rect">
              <a:avLst/>
            </a:prstGeom>
          </p:spPr>
        </p:pic>
        <p:pic>
          <p:nvPicPr>
            <p:cNvPr id="1735052336" name="object 71"/>
            <p:cNvPicPr/>
            <p:nvPr/>
          </p:nvPicPr>
          <p:blipFill>
            <a:blip r:embed="rId7"/>
            <a:stretch/>
          </p:blipFill>
          <p:spPr bwMode="auto">
            <a:xfrm>
              <a:off x="1811130" y="1389493"/>
              <a:ext cx="1420219" cy="313941"/>
            </a:xfrm>
            <a:prstGeom prst="rect">
              <a:avLst/>
            </a:prstGeom>
          </p:spPr>
        </p:pic>
        <p:pic>
          <p:nvPicPr>
            <p:cNvPr id="1153119372" name="object 72"/>
            <p:cNvPicPr/>
            <p:nvPr/>
          </p:nvPicPr>
          <p:blipFill>
            <a:blip r:embed="rId8"/>
            <a:stretch/>
          </p:blipFill>
          <p:spPr bwMode="auto">
            <a:xfrm>
              <a:off x="3376453" y="1389493"/>
              <a:ext cx="743013" cy="313941"/>
            </a:xfrm>
            <a:prstGeom prst="rect">
              <a:avLst/>
            </a:prstGeom>
          </p:spPr>
        </p:pic>
        <p:pic>
          <p:nvPicPr>
            <p:cNvPr id="999126104" name="object 73"/>
            <p:cNvPicPr/>
            <p:nvPr/>
          </p:nvPicPr>
          <p:blipFill>
            <a:blip r:embed="rId9"/>
            <a:stretch/>
          </p:blipFill>
          <p:spPr bwMode="auto">
            <a:xfrm>
              <a:off x="4273209" y="1389493"/>
              <a:ext cx="1153521" cy="313941"/>
            </a:xfrm>
            <a:prstGeom prst="rect">
              <a:avLst/>
            </a:prstGeom>
          </p:spPr>
        </p:pic>
        <p:pic>
          <p:nvPicPr>
            <p:cNvPr id="1575359042" name="object 74"/>
            <p:cNvPicPr/>
            <p:nvPr/>
          </p:nvPicPr>
          <p:blipFill>
            <a:blip r:embed="rId10"/>
            <a:stretch/>
          </p:blipFill>
          <p:spPr bwMode="auto">
            <a:xfrm>
              <a:off x="5568192" y="1389493"/>
              <a:ext cx="1122957" cy="313941"/>
            </a:xfrm>
            <a:prstGeom prst="rect">
              <a:avLst/>
            </a:prstGeom>
          </p:spPr>
        </p:pic>
        <p:pic>
          <p:nvPicPr>
            <p:cNvPr id="1296685501" name="object 75"/>
            <p:cNvPicPr/>
            <p:nvPr/>
          </p:nvPicPr>
          <p:blipFill>
            <a:blip r:embed="rId11"/>
            <a:stretch/>
          </p:blipFill>
          <p:spPr bwMode="auto">
            <a:xfrm>
              <a:off x="252627" y="1633334"/>
              <a:ext cx="1488190" cy="313940"/>
            </a:xfrm>
            <a:prstGeom prst="rect">
              <a:avLst/>
            </a:prstGeom>
          </p:spPr>
        </p:pic>
        <p:pic>
          <p:nvPicPr>
            <p:cNvPr id="1057156977" name="object 76"/>
            <p:cNvPicPr/>
            <p:nvPr/>
          </p:nvPicPr>
          <p:blipFill>
            <a:blip r:embed="rId12"/>
            <a:stretch/>
          </p:blipFill>
          <p:spPr bwMode="auto">
            <a:xfrm>
              <a:off x="1687988" y="1633334"/>
              <a:ext cx="1350372" cy="313940"/>
            </a:xfrm>
            <a:prstGeom prst="rect">
              <a:avLst/>
            </a:prstGeom>
          </p:spPr>
        </p:pic>
        <p:pic>
          <p:nvPicPr>
            <p:cNvPr id="1774861120" name="object 77"/>
            <p:cNvPicPr/>
            <p:nvPr/>
          </p:nvPicPr>
          <p:blipFill>
            <a:blip r:embed="rId13"/>
            <a:stretch/>
          </p:blipFill>
          <p:spPr bwMode="auto">
            <a:xfrm>
              <a:off x="2989812" y="1633334"/>
              <a:ext cx="1070542" cy="313940"/>
            </a:xfrm>
            <a:prstGeom prst="rect">
              <a:avLst/>
            </a:prstGeom>
          </p:spPr>
        </p:pic>
        <p:pic>
          <p:nvPicPr>
            <p:cNvPr id="890761840" name="object 78"/>
            <p:cNvPicPr/>
            <p:nvPr/>
          </p:nvPicPr>
          <p:blipFill>
            <a:blip r:embed="rId14"/>
            <a:stretch/>
          </p:blipFill>
          <p:spPr bwMode="auto">
            <a:xfrm>
              <a:off x="4013352" y="1633334"/>
              <a:ext cx="1065169" cy="313940"/>
            </a:xfrm>
            <a:prstGeom prst="rect">
              <a:avLst/>
            </a:prstGeom>
          </p:spPr>
        </p:pic>
        <p:pic>
          <p:nvPicPr>
            <p:cNvPr id="1340804166" name="object 79"/>
            <p:cNvPicPr/>
            <p:nvPr/>
          </p:nvPicPr>
          <p:blipFill>
            <a:blip r:embed="rId15"/>
            <a:stretch/>
          </p:blipFill>
          <p:spPr bwMode="auto">
            <a:xfrm>
              <a:off x="5018684" y="1633334"/>
              <a:ext cx="276075" cy="313940"/>
            </a:xfrm>
            <a:prstGeom prst="rect">
              <a:avLst/>
            </a:prstGeom>
          </p:spPr>
        </p:pic>
        <p:pic>
          <p:nvPicPr>
            <p:cNvPr id="1996219445" name="object 80"/>
            <p:cNvPicPr/>
            <p:nvPr/>
          </p:nvPicPr>
          <p:blipFill>
            <a:blip r:embed="rId16"/>
            <a:stretch/>
          </p:blipFill>
          <p:spPr bwMode="auto">
            <a:xfrm>
              <a:off x="5249080" y="1633334"/>
              <a:ext cx="284018" cy="313940"/>
            </a:xfrm>
            <a:prstGeom prst="rect">
              <a:avLst/>
            </a:prstGeom>
          </p:spPr>
        </p:pic>
        <p:pic>
          <p:nvPicPr>
            <p:cNvPr id="1658252787" name="object 81"/>
            <p:cNvPicPr/>
            <p:nvPr/>
          </p:nvPicPr>
          <p:blipFill>
            <a:blip r:embed="rId17"/>
            <a:stretch/>
          </p:blipFill>
          <p:spPr bwMode="auto">
            <a:xfrm>
              <a:off x="5438430" y="1633334"/>
              <a:ext cx="90036" cy="313940"/>
            </a:xfrm>
            <a:prstGeom prst="rect">
              <a:avLst/>
            </a:prstGeom>
          </p:spPr>
        </p:pic>
        <p:pic>
          <p:nvPicPr>
            <p:cNvPr id="907291696" name="object 82"/>
            <p:cNvPicPr/>
            <p:nvPr/>
          </p:nvPicPr>
          <p:blipFill>
            <a:blip r:embed="rId18"/>
            <a:stretch/>
          </p:blipFill>
          <p:spPr bwMode="auto">
            <a:xfrm>
              <a:off x="5483448" y="1633334"/>
              <a:ext cx="260186" cy="313940"/>
            </a:xfrm>
            <a:prstGeom prst="rect">
              <a:avLst/>
            </a:prstGeom>
          </p:spPr>
        </p:pic>
        <p:pic>
          <p:nvPicPr>
            <p:cNvPr id="1370424904" name="object 83"/>
            <p:cNvPicPr/>
            <p:nvPr/>
          </p:nvPicPr>
          <p:blipFill>
            <a:blip r:embed="rId17"/>
            <a:stretch/>
          </p:blipFill>
          <p:spPr bwMode="auto">
            <a:xfrm>
              <a:off x="5656905" y="1633334"/>
              <a:ext cx="90036" cy="313940"/>
            </a:xfrm>
            <a:prstGeom prst="rect">
              <a:avLst/>
            </a:prstGeom>
          </p:spPr>
        </p:pic>
        <p:pic>
          <p:nvPicPr>
            <p:cNvPr id="800755695" name="object 84"/>
            <p:cNvPicPr/>
            <p:nvPr/>
          </p:nvPicPr>
          <p:blipFill>
            <a:blip r:embed="rId19"/>
            <a:stretch/>
          </p:blipFill>
          <p:spPr bwMode="auto">
            <a:xfrm>
              <a:off x="5701927" y="1633334"/>
              <a:ext cx="305868" cy="313940"/>
            </a:xfrm>
            <a:prstGeom prst="rect">
              <a:avLst/>
            </a:prstGeom>
          </p:spPr>
        </p:pic>
        <p:pic>
          <p:nvPicPr>
            <p:cNvPr id="958026855" name="object 85"/>
            <p:cNvPicPr/>
            <p:nvPr/>
          </p:nvPicPr>
          <p:blipFill>
            <a:blip r:embed="rId20"/>
            <a:stretch/>
          </p:blipFill>
          <p:spPr bwMode="auto">
            <a:xfrm>
              <a:off x="5952186" y="1633334"/>
              <a:ext cx="368101" cy="313940"/>
            </a:xfrm>
            <a:prstGeom prst="rect">
              <a:avLst/>
            </a:prstGeom>
          </p:spPr>
        </p:pic>
        <p:pic>
          <p:nvPicPr>
            <p:cNvPr id="1284242097" name="object 86"/>
            <p:cNvPicPr/>
            <p:nvPr/>
          </p:nvPicPr>
          <p:blipFill>
            <a:blip r:embed="rId21"/>
            <a:stretch/>
          </p:blipFill>
          <p:spPr bwMode="auto">
            <a:xfrm>
              <a:off x="6183904" y="1633334"/>
              <a:ext cx="436955" cy="313940"/>
            </a:xfrm>
            <a:prstGeom prst="rect">
              <a:avLst/>
            </a:prstGeom>
          </p:spPr>
        </p:pic>
      </p:grpSp>
      <p:pic>
        <p:nvPicPr>
          <p:cNvPr id="1141393316" name="object 28"/>
          <p:cNvPicPr/>
          <p:nvPr/>
        </p:nvPicPr>
        <p:blipFill>
          <a:blip r:embed="rId22"/>
          <a:stretch/>
        </p:blipFill>
        <p:spPr bwMode="auto">
          <a:xfrm>
            <a:off x="54951" y="562108"/>
            <a:ext cx="2473772" cy="2241068"/>
          </a:xfrm>
          <a:prstGeom prst="rect">
            <a:avLst/>
          </a:prstGeom>
        </p:spPr>
      </p:pic>
      <p:pic>
        <p:nvPicPr>
          <p:cNvPr id="2059252222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11107052" y="136127"/>
            <a:ext cx="868278" cy="6413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0156617" name="object 130"/>
          <p:cNvPicPr/>
          <p:nvPr/>
        </p:nvPicPr>
        <p:blipFill>
          <a:blip r:embed="rId3"/>
          <a:stretch/>
        </p:blipFill>
        <p:spPr bwMode="auto">
          <a:xfrm>
            <a:off x="9161799" y="562107"/>
            <a:ext cx="2600239" cy="2151992"/>
          </a:xfrm>
          <a:prstGeom prst="rect">
            <a:avLst/>
          </a:prstGeom>
        </p:spPr>
      </p:pic>
      <p:sp>
        <p:nvSpPr>
          <p:cNvPr id="875517607" name="TextBox 7"/>
          <p:cNvSpPr txBox="1"/>
          <p:nvPr/>
        </p:nvSpPr>
        <p:spPr bwMode="auto">
          <a:xfrm>
            <a:off x="9634617" y="624206"/>
            <a:ext cx="184728" cy="384718"/>
          </a:xfrm>
          <a:prstGeom prst="rect">
            <a:avLst/>
          </a:prstGeom>
          <a:noFill/>
        </p:spPr>
        <p:txBody>
          <a:bodyPr wrap="none" lIns="91359" tIns="45675" rIns="91359" bIns="45675" rtlCol="0">
            <a:spAutoFit/>
          </a:bodyPr>
          <a:lstStyle/>
          <a:p>
            <a:pPr defTabSz="91360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45279766" name="Прямоугольник 26"/>
          <p:cNvSpPr/>
          <p:nvPr/>
        </p:nvSpPr>
        <p:spPr bwMode="auto">
          <a:xfrm>
            <a:off x="294320" y="136126"/>
            <a:ext cx="10812729" cy="609948"/>
          </a:xfrm>
          <a:prstGeom prst="rect">
            <a:avLst/>
          </a:prstGeom>
        </p:spPr>
        <p:txBody>
          <a:bodyPr wrap="square" lIns="90928" tIns="45452" rIns="90928" bIns="45452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ПРЕДМЕТ</a:t>
            </a:r>
            <a:r>
              <a:rPr lang="ru-RU" sz="32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КОНТРОЛЯ И НАДЗОРА</a:t>
            </a:r>
            <a:endParaRPr sz="3200" i="0" u="sng">
              <a:solidFill>
                <a:srgbClr val="002060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606395251" name="TextBox 31"/>
          <p:cNvSpPr txBox="1"/>
          <p:nvPr/>
        </p:nvSpPr>
        <p:spPr bwMode="auto">
          <a:xfrm>
            <a:off x="293814" y="1423305"/>
            <a:ext cx="6009594" cy="259335"/>
          </a:xfrm>
          <a:prstGeom prst="rect">
            <a:avLst/>
          </a:prstGeom>
          <a:noFill/>
        </p:spPr>
        <p:txBody>
          <a:bodyPr wrap="square" lIns="91335" tIns="45666" rIns="91335" bIns="45666" rtlCol="0">
            <a:spAutoFit/>
          </a:bodyPr>
          <a:lstStyle/>
          <a:p>
            <a:pPr defTabSz="910179">
              <a:defRPr/>
            </a:pPr>
            <a:endParaRPr sz="1100" b="1" u="sng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032758651" name="Скругленный прямоугольник 43"/>
          <p:cNvSpPr/>
          <p:nvPr/>
        </p:nvSpPr>
        <p:spPr bwMode="auto">
          <a:xfrm>
            <a:off x="168121" y="2793386"/>
            <a:ext cx="11593917" cy="395498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849" marR="0" indent="-261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наличие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средства размещения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реестре КСР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;</a:t>
            </a:r>
            <a:endParaRPr sz="20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61849" marR="0" indent="-261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соответствие 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средства размещения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требованиям к типу средства размещения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;</a:t>
            </a:r>
            <a:endParaRPr/>
          </a:p>
          <a:p>
            <a:pPr marL="261849" marR="0" indent="-261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соответствие</a:t>
            </a:r>
            <a:r>
              <a:rPr lang="ru-RU"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средства размещения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типу и (или) типу и категории, </a:t>
            </a:r>
            <a:r>
              <a:rPr lang="ru-RU" sz="2000" b="1">
                <a:solidFill>
                  <a:schemeClr val="accent1"/>
                </a:solidFill>
                <a:latin typeface="Arial"/>
                <a:cs typeface="Arial"/>
              </a:rPr>
              <a:t>указанным в реестре КСР;</a:t>
            </a:r>
            <a:endParaRPr sz="2000" b="1" i="0" u="none" strike="noStrike" cap="none" spc="0">
              <a:solidFill>
                <a:schemeClr val="accent1"/>
              </a:solidFill>
              <a:latin typeface="Arial"/>
              <a:cs typeface="Arial"/>
            </a:endParaRPr>
          </a:p>
          <a:p>
            <a:pPr marL="261849" marR="0" indent="-261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соответствие информации на сайтах 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о средстве размещения реестру, проверка ссылки на запись о средстве размещения в реестре;</a:t>
            </a:r>
            <a:endParaRPr sz="20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61849" marR="0" indent="-261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соответствие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типа и (или) категории средства размещения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рекламе 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информации в реестре;</a:t>
            </a:r>
            <a:endParaRPr sz="20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61849" marR="0" indent="-261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соблюдение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установленных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правил оказания гостиничных услуг</a:t>
            </a:r>
            <a:r>
              <a:rPr lang="ru-RU" sz="20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, услуг средств размещения</a:t>
            </a:r>
            <a:endParaRPr sz="18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49974125" name="TextBox 54"/>
          <p:cNvSpPr txBox="1"/>
          <p:nvPr/>
        </p:nvSpPr>
        <p:spPr bwMode="auto">
          <a:xfrm>
            <a:off x="1440184" y="4958145"/>
            <a:ext cx="5644579" cy="251715"/>
          </a:xfrm>
          <a:prstGeom prst="rect">
            <a:avLst/>
          </a:prstGeom>
          <a:noFill/>
        </p:spPr>
        <p:txBody>
          <a:bodyPr wrap="square" lIns="91335" tIns="45666" rIns="91335" bIns="45666" rtlCol="0">
            <a:spAutoFit/>
          </a:bodyPr>
          <a:lstStyle/>
          <a:p>
            <a:pPr defTabSz="910179">
              <a:defRPr/>
            </a:pPr>
            <a:r>
              <a:rPr lang="ru-RU" sz="1050" b="1" i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endParaRPr/>
          </a:p>
        </p:txBody>
      </p:sp>
      <p:grpSp>
        <p:nvGrpSpPr>
          <p:cNvPr id="1390863990" name="object 67"/>
          <p:cNvGrpSpPr/>
          <p:nvPr/>
        </p:nvGrpSpPr>
        <p:grpSpPr bwMode="auto">
          <a:xfrm>
            <a:off x="2459070" y="719975"/>
            <a:ext cx="6691149" cy="1947276"/>
            <a:chOff x="0" y="0"/>
            <a:chExt cx="6691149" cy="1947276"/>
          </a:xfrm>
        </p:grpSpPr>
        <p:pic>
          <p:nvPicPr>
            <p:cNvPr id="2013306351" name="object 68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6430554" cy="1624316"/>
            </a:xfrm>
            <a:prstGeom prst="rect">
              <a:avLst/>
            </a:prstGeom>
          </p:spPr>
        </p:pic>
        <p:pic>
          <p:nvPicPr>
            <p:cNvPr id="966404257" name="object 69"/>
            <p:cNvPicPr/>
            <p:nvPr/>
          </p:nvPicPr>
          <p:blipFill>
            <a:blip r:embed="rId5"/>
            <a:stretch/>
          </p:blipFill>
          <p:spPr bwMode="auto">
            <a:xfrm>
              <a:off x="252626" y="1389492"/>
              <a:ext cx="1073997" cy="313940"/>
            </a:xfrm>
            <a:prstGeom prst="rect">
              <a:avLst/>
            </a:prstGeom>
          </p:spPr>
        </p:pic>
        <p:pic>
          <p:nvPicPr>
            <p:cNvPr id="335605017" name="object 70"/>
            <p:cNvPicPr/>
            <p:nvPr/>
          </p:nvPicPr>
          <p:blipFill>
            <a:blip r:embed="rId6"/>
            <a:stretch/>
          </p:blipFill>
          <p:spPr bwMode="auto">
            <a:xfrm>
              <a:off x="1464212" y="1389492"/>
              <a:ext cx="203909" cy="313940"/>
            </a:xfrm>
            <a:prstGeom prst="rect">
              <a:avLst/>
            </a:prstGeom>
          </p:spPr>
        </p:pic>
        <p:pic>
          <p:nvPicPr>
            <p:cNvPr id="1444435721" name="object 71"/>
            <p:cNvPicPr/>
            <p:nvPr/>
          </p:nvPicPr>
          <p:blipFill>
            <a:blip r:embed="rId7"/>
            <a:stretch/>
          </p:blipFill>
          <p:spPr bwMode="auto">
            <a:xfrm>
              <a:off x="1811129" y="1389492"/>
              <a:ext cx="1420218" cy="313940"/>
            </a:xfrm>
            <a:prstGeom prst="rect">
              <a:avLst/>
            </a:prstGeom>
          </p:spPr>
        </p:pic>
        <p:pic>
          <p:nvPicPr>
            <p:cNvPr id="731660992" name="object 72"/>
            <p:cNvPicPr/>
            <p:nvPr/>
          </p:nvPicPr>
          <p:blipFill>
            <a:blip r:embed="rId8"/>
            <a:stretch/>
          </p:blipFill>
          <p:spPr bwMode="auto">
            <a:xfrm>
              <a:off x="3376452" y="1389492"/>
              <a:ext cx="743013" cy="313940"/>
            </a:xfrm>
            <a:prstGeom prst="rect">
              <a:avLst/>
            </a:prstGeom>
          </p:spPr>
        </p:pic>
        <p:pic>
          <p:nvPicPr>
            <p:cNvPr id="32868018" name="object 73"/>
            <p:cNvPicPr/>
            <p:nvPr/>
          </p:nvPicPr>
          <p:blipFill>
            <a:blip r:embed="rId9"/>
            <a:stretch/>
          </p:blipFill>
          <p:spPr bwMode="auto">
            <a:xfrm>
              <a:off x="4273209" y="1389492"/>
              <a:ext cx="1153521" cy="313940"/>
            </a:xfrm>
            <a:prstGeom prst="rect">
              <a:avLst/>
            </a:prstGeom>
          </p:spPr>
        </p:pic>
        <p:pic>
          <p:nvPicPr>
            <p:cNvPr id="1050377698" name="object 74"/>
            <p:cNvPicPr/>
            <p:nvPr/>
          </p:nvPicPr>
          <p:blipFill>
            <a:blip r:embed="rId10"/>
            <a:stretch/>
          </p:blipFill>
          <p:spPr bwMode="auto">
            <a:xfrm>
              <a:off x="5568192" y="1389492"/>
              <a:ext cx="1122957" cy="313940"/>
            </a:xfrm>
            <a:prstGeom prst="rect">
              <a:avLst/>
            </a:prstGeom>
          </p:spPr>
        </p:pic>
        <p:pic>
          <p:nvPicPr>
            <p:cNvPr id="1128664161" name="object 75"/>
            <p:cNvPicPr/>
            <p:nvPr/>
          </p:nvPicPr>
          <p:blipFill>
            <a:blip r:embed="rId11"/>
            <a:stretch/>
          </p:blipFill>
          <p:spPr bwMode="auto">
            <a:xfrm>
              <a:off x="252626" y="1633333"/>
              <a:ext cx="1488189" cy="313939"/>
            </a:xfrm>
            <a:prstGeom prst="rect">
              <a:avLst/>
            </a:prstGeom>
          </p:spPr>
        </p:pic>
        <p:pic>
          <p:nvPicPr>
            <p:cNvPr id="1142885731" name="object 76"/>
            <p:cNvPicPr/>
            <p:nvPr/>
          </p:nvPicPr>
          <p:blipFill>
            <a:blip r:embed="rId12"/>
            <a:stretch/>
          </p:blipFill>
          <p:spPr bwMode="auto">
            <a:xfrm>
              <a:off x="1687987" y="1633333"/>
              <a:ext cx="1350371" cy="313939"/>
            </a:xfrm>
            <a:prstGeom prst="rect">
              <a:avLst/>
            </a:prstGeom>
          </p:spPr>
        </p:pic>
        <p:pic>
          <p:nvPicPr>
            <p:cNvPr id="616543175" name="object 77"/>
            <p:cNvPicPr/>
            <p:nvPr/>
          </p:nvPicPr>
          <p:blipFill>
            <a:blip r:embed="rId13"/>
            <a:stretch/>
          </p:blipFill>
          <p:spPr bwMode="auto">
            <a:xfrm>
              <a:off x="2989811" y="1633333"/>
              <a:ext cx="1070541" cy="313939"/>
            </a:xfrm>
            <a:prstGeom prst="rect">
              <a:avLst/>
            </a:prstGeom>
          </p:spPr>
        </p:pic>
        <p:pic>
          <p:nvPicPr>
            <p:cNvPr id="1436245271" name="object 78"/>
            <p:cNvPicPr/>
            <p:nvPr/>
          </p:nvPicPr>
          <p:blipFill>
            <a:blip r:embed="rId14"/>
            <a:stretch/>
          </p:blipFill>
          <p:spPr bwMode="auto">
            <a:xfrm>
              <a:off x="4013352" y="1633333"/>
              <a:ext cx="1065168" cy="313939"/>
            </a:xfrm>
            <a:prstGeom prst="rect">
              <a:avLst/>
            </a:prstGeom>
          </p:spPr>
        </p:pic>
        <p:pic>
          <p:nvPicPr>
            <p:cNvPr id="1767905511" name="object 79"/>
            <p:cNvPicPr/>
            <p:nvPr/>
          </p:nvPicPr>
          <p:blipFill>
            <a:blip r:embed="rId15"/>
            <a:stretch/>
          </p:blipFill>
          <p:spPr bwMode="auto">
            <a:xfrm>
              <a:off x="5018683" y="1633333"/>
              <a:ext cx="276075" cy="313939"/>
            </a:xfrm>
            <a:prstGeom prst="rect">
              <a:avLst/>
            </a:prstGeom>
          </p:spPr>
        </p:pic>
        <p:pic>
          <p:nvPicPr>
            <p:cNvPr id="2070642147" name="object 80"/>
            <p:cNvPicPr/>
            <p:nvPr/>
          </p:nvPicPr>
          <p:blipFill>
            <a:blip r:embed="rId16"/>
            <a:stretch/>
          </p:blipFill>
          <p:spPr bwMode="auto">
            <a:xfrm>
              <a:off x="5249079" y="1633333"/>
              <a:ext cx="284017" cy="313939"/>
            </a:xfrm>
            <a:prstGeom prst="rect">
              <a:avLst/>
            </a:prstGeom>
          </p:spPr>
        </p:pic>
        <p:pic>
          <p:nvPicPr>
            <p:cNvPr id="906171990" name="object 81"/>
            <p:cNvPicPr/>
            <p:nvPr/>
          </p:nvPicPr>
          <p:blipFill>
            <a:blip r:embed="rId17"/>
            <a:stretch/>
          </p:blipFill>
          <p:spPr bwMode="auto">
            <a:xfrm>
              <a:off x="5438430" y="1633333"/>
              <a:ext cx="90036" cy="313939"/>
            </a:xfrm>
            <a:prstGeom prst="rect">
              <a:avLst/>
            </a:prstGeom>
          </p:spPr>
        </p:pic>
        <p:pic>
          <p:nvPicPr>
            <p:cNvPr id="1650951406" name="object 82"/>
            <p:cNvPicPr/>
            <p:nvPr/>
          </p:nvPicPr>
          <p:blipFill>
            <a:blip r:embed="rId18"/>
            <a:stretch/>
          </p:blipFill>
          <p:spPr bwMode="auto">
            <a:xfrm>
              <a:off x="5483448" y="1633333"/>
              <a:ext cx="260185" cy="313939"/>
            </a:xfrm>
            <a:prstGeom prst="rect">
              <a:avLst/>
            </a:prstGeom>
          </p:spPr>
        </p:pic>
        <p:pic>
          <p:nvPicPr>
            <p:cNvPr id="333527138" name="object 83"/>
            <p:cNvPicPr/>
            <p:nvPr/>
          </p:nvPicPr>
          <p:blipFill>
            <a:blip r:embed="rId17"/>
            <a:stretch/>
          </p:blipFill>
          <p:spPr bwMode="auto">
            <a:xfrm>
              <a:off x="5656905" y="1633333"/>
              <a:ext cx="90036" cy="313939"/>
            </a:xfrm>
            <a:prstGeom prst="rect">
              <a:avLst/>
            </a:prstGeom>
          </p:spPr>
        </p:pic>
        <p:pic>
          <p:nvPicPr>
            <p:cNvPr id="43291971" name="object 84"/>
            <p:cNvPicPr/>
            <p:nvPr/>
          </p:nvPicPr>
          <p:blipFill>
            <a:blip r:embed="rId19"/>
            <a:stretch/>
          </p:blipFill>
          <p:spPr bwMode="auto">
            <a:xfrm>
              <a:off x="5701926" y="1633333"/>
              <a:ext cx="305867" cy="313939"/>
            </a:xfrm>
            <a:prstGeom prst="rect">
              <a:avLst/>
            </a:prstGeom>
          </p:spPr>
        </p:pic>
        <p:pic>
          <p:nvPicPr>
            <p:cNvPr id="1817164687" name="object 85"/>
            <p:cNvPicPr/>
            <p:nvPr/>
          </p:nvPicPr>
          <p:blipFill>
            <a:blip r:embed="rId20"/>
            <a:stretch/>
          </p:blipFill>
          <p:spPr bwMode="auto">
            <a:xfrm>
              <a:off x="5952186" y="1633333"/>
              <a:ext cx="368100" cy="313939"/>
            </a:xfrm>
            <a:prstGeom prst="rect">
              <a:avLst/>
            </a:prstGeom>
          </p:spPr>
        </p:pic>
        <p:pic>
          <p:nvPicPr>
            <p:cNvPr id="322965420" name="object 86"/>
            <p:cNvPicPr/>
            <p:nvPr/>
          </p:nvPicPr>
          <p:blipFill>
            <a:blip r:embed="rId21"/>
            <a:stretch/>
          </p:blipFill>
          <p:spPr bwMode="auto">
            <a:xfrm>
              <a:off x="6183903" y="1633333"/>
              <a:ext cx="436954" cy="313939"/>
            </a:xfrm>
            <a:prstGeom prst="rect">
              <a:avLst/>
            </a:prstGeom>
          </p:spPr>
        </p:pic>
      </p:grpSp>
      <p:pic>
        <p:nvPicPr>
          <p:cNvPr id="588544448" name="object 28"/>
          <p:cNvPicPr/>
          <p:nvPr/>
        </p:nvPicPr>
        <p:blipFill>
          <a:blip r:embed="rId22"/>
          <a:stretch/>
        </p:blipFill>
        <p:spPr bwMode="auto">
          <a:xfrm>
            <a:off x="54950" y="562107"/>
            <a:ext cx="2473771" cy="2241067"/>
          </a:xfrm>
          <a:prstGeom prst="rect">
            <a:avLst/>
          </a:prstGeom>
        </p:spPr>
      </p:pic>
      <p:pic>
        <p:nvPicPr>
          <p:cNvPr id="1641515389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11107051" y="136126"/>
            <a:ext cx="868277" cy="6413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0008148" name="object 130"/>
          <p:cNvPicPr/>
          <p:nvPr/>
        </p:nvPicPr>
        <p:blipFill>
          <a:blip r:embed="rId3"/>
          <a:stretch/>
        </p:blipFill>
        <p:spPr bwMode="auto">
          <a:xfrm>
            <a:off x="9161799" y="562107"/>
            <a:ext cx="2600239" cy="2151992"/>
          </a:xfrm>
          <a:prstGeom prst="rect">
            <a:avLst/>
          </a:prstGeom>
        </p:spPr>
      </p:pic>
      <p:sp>
        <p:nvSpPr>
          <p:cNvPr id="472839168" name="TextBox 7"/>
          <p:cNvSpPr txBox="1"/>
          <p:nvPr/>
        </p:nvSpPr>
        <p:spPr bwMode="auto">
          <a:xfrm>
            <a:off x="9634617" y="624207"/>
            <a:ext cx="184729" cy="384719"/>
          </a:xfrm>
          <a:prstGeom prst="rect">
            <a:avLst/>
          </a:prstGeom>
          <a:noFill/>
        </p:spPr>
        <p:txBody>
          <a:bodyPr wrap="none" lIns="91359" tIns="45675" rIns="91359" bIns="45675" rtlCol="0">
            <a:spAutoFit/>
          </a:bodyPr>
          <a:lstStyle/>
          <a:p>
            <a:pPr defTabSz="91360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47061806" name="Прямоугольник 26"/>
          <p:cNvSpPr/>
          <p:nvPr/>
        </p:nvSpPr>
        <p:spPr bwMode="auto">
          <a:xfrm>
            <a:off x="294320" y="136126"/>
            <a:ext cx="10826768" cy="546939"/>
          </a:xfrm>
          <a:prstGeom prst="rect">
            <a:avLst/>
          </a:prstGeom>
        </p:spPr>
        <p:txBody>
          <a:bodyPr wrap="square" lIns="90929" tIns="45453" rIns="90929" bIns="45453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0" u="none" strike="noStrike" cap="none" spc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ПРАВА КОНТРОЛЬНОГО (НАДЗОРНОГО) ОРГАНА</a:t>
            </a:r>
            <a:endParaRPr sz="2600" i="0" u="sng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1670704346" name="TextBox 31"/>
          <p:cNvSpPr txBox="1"/>
          <p:nvPr/>
        </p:nvSpPr>
        <p:spPr bwMode="auto">
          <a:xfrm>
            <a:off x="293814" y="1423305"/>
            <a:ext cx="6009595" cy="259336"/>
          </a:xfrm>
          <a:prstGeom prst="rect">
            <a:avLst/>
          </a:prstGeom>
          <a:noFill/>
        </p:spPr>
        <p:txBody>
          <a:bodyPr wrap="square" lIns="91336" tIns="45667" rIns="91336" bIns="45667" rtlCol="0">
            <a:spAutoFit/>
          </a:bodyPr>
          <a:lstStyle/>
          <a:p>
            <a:pPr defTabSz="910179">
              <a:defRPr/>
            </a:pPr>
            <a:endParaRPr sz="1100" b="1" u="sng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32351374" name="Скругленный прямоугольник 43"/>
          <p:cNvSpPr/>
          <p:nvPr/>
        </p:nvSpPr>
        <p:spPr bwMode="auto">
          <a:xfrm>
            <a:off x="54949" y="2912448"/>
            <a:ext cx="11593917" cy="395499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1048115857" name="TextBox 54"/>
          <p:cNvSpPr txBox="1"/>
          <p:nvPr/>
        </p:nvSpPr>
        <p:spPr bwMode="auto">
          <a:xfrm>
            <a:off x="1440185" y="4958145"/>
            <a:ext cx="5644580" cy="251715"/>
          </a:xfrm>
          <a:prstGeom prst="rect">
            <a:avLst/>
          </a:prstGeom>
          <a:noFill/>
        </p:spPr>
        <p:txBody>
          <a:bodyPr wrap="square" lIns="91336" tIns="45667" rIns="91336" bIns="45667" rtlCol="0">
            <a:spAutoFit/>
          </a:bodyPr>
          <a:lstStyle/>
          <a:p>
            <a:pPr defTabSz="910179">
              <a:defRPr/>
            </a:pPr>
            <a:r>
              <a:rPr lang="ru-RU" sz="1050" b="1" i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endParaRPr/>
          </a:p>
        </p:txBody>
      </p:sp>
      <p:grpSp>
        <p:nvGrpSpPr>
          <p:cNvPr id="2044606176" name="object 67"/>
          <p:cNvGrpSpPr/>
          <p:nvPr/>
        </p:nvGrpSpPr>
        <p:grpSpPr bwMode="auto">
          <a:xfrm>
            <a:off x="2459070" y="719976"/>
            <a:ext cx="6691149" cy="1947276"/>
            <a:chOff x="0" y="0"/>
            <a:chExt cx="6691149" cy="1947276"/>
          </a:xfrm>
        </p:grpSpPr>
        <p:pic>
          <p:nvPicPr>
            <p:cNvPr id="294017311" name="object 68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6430554" cy="1624317"/>
            </a:xfrm>
            <a:prstGeom prst="rect">
              <a:avLst/>
            </a:prstGeom>
          </p:spPr>
        </p:pic>
        <p:pic>
          <p:nvPicPr>
            <p:cNvPr id="99387808" name="object 69"/>
            <p:cNvPicPr/>
            <p:nvPr/>
          </p:nvPicPr>
          <p:blipFill>
            <a:blip r:embed="rId5"/>
            <a:stretch/>
          </p:blipFill>
          <p:spPr bwMode="auto">
            <a:xfrm>
              <a:off x="252627" y="1389493"/>
              <a:ext cx="1073997" cy="313941"/>
            </a:xfrm>
            <a:prstGeom prst="rect">
              <a:avLst/>
            </a:prstGeom>
          </p:spPr>
        </p:pic>
        <p:pic>
          <p:nvPicPr>
            <p:cNvPr id="667575531" name="object 70"/>
            <p:cNvPicPr/>
            <p:nvPr/>
          </p:nvPicPr>
          <p:blipFill>
            <a:blip r:embed="rId6"/>
            <a:stretch/>
          </p:blipFill>
          <p:spPr bwMode="auto">
            <a:xfrm>
              <a:off x="1464213" y="1389493"/>
              <a:ext cx="203910" cy="313941"/>
            </a:xfrm>
            <a:prstGeom prst="rect">
              <a:avLst/>
            </a:prstGeom>
          </p:spPr>
        </p:pic>
        <p:pic>
          <p:nvPicPr>
            <p:cNvPr id="1722097006" name="object 71"/>
            <p:cNvPicPr/>
            <p:nvPr/>
          </p:nvPicPr>
          <p:blipFill>
            <a:blip r:embed="rId7"/>
            <a:stretch/>
          </p:blipFill>
          <p:spPr bwMode="auto">
            <a:xfrm>
              <a:off x="1811130" y="1389493"/>
              <a:ext cx="1420219" cy="313941"/>
            </a:xfrm>
            <a:prstGeom prst="rect">
              <a:avLst/>
            </a:prstGeom>
          </p:spPr>
        </p:pic>
        <p:pic>
          <p:nvPicPr>
            <p:cNvPr id="2047842866" name="object 72"/>
            <p:cNvPicPr/>
            <p:nvPr/>
          </p:nvPicPr>
          <p:blipFill>
            <a:blip r:embed="rId8"/>
            <a:stretch/>
          </p:blipFill>
          <p:spPr bwMode="auto">
            <a:xfrm>
              <a:off x="3376453" y="1389493"/>
              <a:ext cx="743013" cy="313941"/>
            </a:xfrm>
            <a:prstGeom prst="rect">
              <a:avLst/>
            </a:prstGeom>
          </p:spPr>
        </p:pic>
        <p:pic>
          <p:nvPicPr>
            <p:cNvPr id="615235254" name="object 73"/>
            <p:cNvPicPr/>
            <p:nvPr/>
          </p:nvPicPr>
          <p:blipFill>
            <a:blip r:embed="rId9"/>
            <a:stretch/>
          </p:blipFill>
          <p:spPr bwMode="auto">
            <a:xfrm>
              <a:off x="4273209" y="1389493"/>
              <a:ext cx="1153521" cy="313941"/>
            </a:xfrm>
            <a:prstGeom prst="rect">
              <a:avLst/>
            </a:prstGeom>
          </p:spPr>
        </p:pic>
        <p:pic>
          <p:nvPicPr>
            <p:cNvPr id="365726733" name="object 74"/>
            <p:cNvPicPr/>
            <p:nvPr/>
          </p:nvPicPr>
          <p:blipFill>
            <a:blip r:embed="rId10"/>
            <a:stretch/>
          </p:blipFill>
          <p:spPr bwMode="auto">
            <a:xfrm>
              <a:off x="5568192" y="1389493"/>
              <a:ext cx="1122957" cy="313941"/>
            </a:xfrm>
            <a:prstGeom prst="rect">
              <a:avLst/>
            </a:prstGeom>
          </p:spPr>
        </p:pic>
        <p:pic>
          <p:nvPicPr>
            <p:cNvPr id="1998881503" name="object 75"/>
            <p:cNvPicPr/>
            <p:nvPr/>
          </p:nvPicPr>
          <p:blipFill>
            <a:blip r:embed="rId11"/>
            <a:stretch/>
          </p:blipFill>
          <p:spPr bwMode="auto">
            <a:xfrm>
              <a:off x="252627" y="1633334"/>
              <a:ext cx="1488190" cy="313940"/>
            </a:xfrm>
            <a:prstGeom prst="rect">
              <a:avLst/>
            </a:prstGeom>
          </p:spPr>
        </p:pic>
        <p:pic>
          <p:nvPicPr>
            <p:cNvPr id="84243680" name="object 76"/>
            <p:cNvPicPr/>
            <p:nvPr/>
          </p:nvPicPr>
          <p:blipFill>
            <a:blip r:embed="rId12"/>
            <a:stretch/>
          </p:blipFill>
          <p:spPr bwMode="auto">
            <a:xfrm>
              <a:off x="1687988" y="1633334"/>
              <a:ext cx="1350372" cy="313940"/>
            </a:xfrm>
            <a:prstGeom prst="rect">
              <a:avLst/>
            </a:prstGeom>
          </p:spPr>
        </p:pic>
        <p:pic>
          <p:nvPicPr>
            <p:cNvPr id="547588950" name="object 77"/>
            <p:cNvPicPr/>
            <p:nvPr/>
          </p:nvPicPr>
          <p:blipFill>
            <a:blip r:embed="rId13"/>
            <a:stretch/>
          </p:blipFill>
          <p:spPr bwMode="auto">
            <a:xfrm>
              <a:off x="2989812" y="1633334"/>
              <a:ext cx="1070542" cy="313940"/>
            </a:xfrm>
            <a:prstGeom prst="rect">
              <a:avLst/>
            </a:prstGeom>
          </p:spPr>
        </p:pic>
        <p:pic>
          <p:nvPicPr>
            <p:cNvPr id="1595935136" name="object 78"/>
            <p:cNvPicPr/>
            <p:nvPr/>
          </p:nvPicPr>
          <p:blipFill>
            <a:blip r:embed="rId14"/>
            <a:stretch/>
          </p:blipFill>
          <p:spPr bwMode="auto">
            <a:xfrm>
              <a:off x="4013352" y="1633334"/>
              <a:ext cx="1065169" cy="313940"/>
            </a:xfrm>
            <a:prstGeom prst="rect">
              <a:avLst/>
            </a:prstGeom>
          </p:spPr>
        </p:pic>
        <p:pic>
          <p:nvPicPr>
            <p:cNvPr id="997507927" name="object 79"/>
            <p:cNvPicPr/>
            <p:nvPr/>
          </p:nvPicPr>
          <p:blipFill>
            <a:blip r:embed="rId15"/>
            <a:stretch/>
          </p:blipFill>
          <p:spPr bwMode="auto">
            <a:xfrm>
              <a:off x="5018684" y="1633334"/>
              <a:ext cx="276075" cy="313940"/>
            </a:xfrm>
            <a:prstGeom prst="rect">
              <a:avLst/>
            </a:prstGeom>
          </p:spPr>
        </p:pic>
        <p:pic>
          <p:nvPicPr>
            <p:cNvPr id="1213497283" name="object 80"/>
            <p:cNvPicPr/>
            <p:nvPr/>
          </p:nvPicPr>
          <p:blipFill>
            <a:blip r:embed="rId16"/>
            <a:stretch/>
          </p:blipFill>
          <p:spPr bwMode="auto">
            <a:xfrm>
              <a:off x="5249080" y="1633334"/>
              <a:ext cx="284018" cy="313940"/>
            </a:xfrm>
            <a:prstGeom prst="rect">
              <a:avLst/>
            </a:prstGeom>
          </p:spPr>
        </p:pic>
        <p:pic>
          <p:nvPicPr>
            <p:cNvPr id="839068209" name="object 81"/>
            <p:cNvPicPr/>
            <p:nvPr/>
          </p:nvPicPr>
          <p:blipFill>
            <a:blip r:embed="rId17"/>
            <a:stretch/>
          </p:blipFill>
          <p:spPr bwMode="auto">
            <a:xfrm>
              <a:off x="5438430" y="1633334"/>
              <a:ext cx="90036" cy="313940"/>
            </a:xfrm>
            <a:prstGeom prst="rect">
              <a:avLst/>
            </a:prstGeom>
          </p:spPr>
        </p:pic>
        <p:pic>
          <p:nvPicPr>
            <p:cNvPr id="588356337" name="object 82"/>
            <p:cNvPicPr/>
            <p:nvPr/>
          </p:nvPicPr>
          <p:blipFill>
            <a:blip r:embed="rId18"/>
            <a:stretch/>
          </p:blipFill>
          <p:spPr bwMode="auto">
            <a:xfrm>
              <a:off x="5483448" y="1633334"/>
              <a:ext cx="260186" cy="313940"/>
            </a:xfrm>
            <a:prstGeom prst="rect">
              <a:avLst/>
            </a:prstGeom>
          </p:spPr>
        </p:pic>
        <p:pic>
          <p:nvPicPr>
            <p:cNvPr id="508075358" name="object 83"/>
            <p:cNvPicPr/>
            <p:nvPr/>
          </p:nvPicPr>
          <p:blipFill>
            <a:blip r:embed="rId17"/>
            <a:stretch/>
          </p:blipFill>
          <p:spPr bwMode="auto">
            <a:xfrm>
              <a:off x="5656906" y="1633334"/>
              <a:ext cx="90036" cy="313940"/>
            </a:xfrm>
            <a:prstGeom prst="rect">
              <a:avLst/>
            </a:prstGeom>
          </p:spPr>
        </p:pic>
        <p:pic>
          <p:nvPicPr>
            <p:cNvPr id="666295897" name="object 84"/>
            <p:cNvPicPr/>
            <p:nvPr/>
          </p:nvPicPr>
          <p:blipFill>
            <a:blip r:embed="rId19"/>
            <a:stretch/>
          </p:blipFill>
          <p:spPr bwMode="auto">
            <a:xfrm>
              <a:off x="5701927" y="1633334"/>
              <a:ext cx="305868" cy="313940"/>
            </a:xfrm>
            <a:prstGeom prst="rect">
              <a:avLst/>
            </a:prstGeom>
          </p:spPr>
        </p:pic>
        <p:pic>
          <p:nvPicPr>
            <p:cNvPr id="1395381661" name="object 85"/>
            <p:cNvPicPr/>
            <p:nvPr/>
          </p:nvPicPr>
          <p:blipFill>
            <a:blip r:embed="rId20"/>
            <a:stretch/>
          </p:blipFill>
          <p:spPr bwMode="auto">
            <a:xfrm>
              <a:off x="5952186" y="1633334"/>
              <a:ext cx="368100" cy="313940"/>
            </a:xfrm>
            <a:prstGeom prst="rect">
              <a:avLst/>
            </a:prstGeom>
          </p:spPr>
        </p:pic>
        <p:pic>
          <p:nvPicPr>
            <p:cNvPr id="2074706176" name="object 86"/>
            <p:cNvPicPr/>
            <p:nvPr/>
          </p:nvPicPr>
          <p:blipFill>
            <a:blip r:embed="rId21"/>
            <a:stretch/>
          </p:blipFill>
          <p:spPr bwMode="auto">
            <a:xfrm>
              <a:off x="6183903" y="1633334"/>
              <a:ext cx="436955" cy="313940"/>
            </a:xfrm>
            <a:prstGeom prst="rect">
              <a:avLst/>
            </a:prstGeom>
          </p:spPr>
        </p:pic>
      </p:grpSp>
      <p:pic>
        <p:nvPicPr>
          <p:cNvPr id="1310030821" name="object 28"/>
          <p:cNvPicPr/>
          <p:nvPr/>
        </p:nvPicPr>
        <p:blipFill>
          <a:blip r:embed="rId22"/>
          <a:stretch/>
        </p:blipFill>
        <p:spPr bwMode="auto">
          <a:xfrm>
            <a:off x="54950" y="562107"/>
            <a:ext cx="2473771" cy="2241067"/>
          </a:xfrm>
          <a:prstGeom prst="rect">
            <a:avLst/>
          </a:prstGeom>
        </p:spPr>
      </p:pic>
      <p:pic>
        <p:nvPicPr>
          <p:cNvPr id="1400276085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11107051" y="136126"/>
            <a:ext cx="868278" cy="641319"/>
          </a:xfrm>
          <a:prstGeom prst="rect">
            <a:avLst/>
          </a:prstGeom>
          <a:noFill/>
        </p:spPr>
      </p:pic>
      <p:sp>
        <p:nvSpPr>
          <p:cNvPr id="1465854904" name="TextBox 1465854903"/>
          <p:cNvSpPr txBox="1"/>
          <p:nvPr/>
        </p:nvSpPr>
        <p:spPr bwMode="auto">
          <a:xfrm>
            <a:off x="463624" y="2976561"/>
            <a:ext cx="11118008" cy="36579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94892" indent="-294892" algn="l">
              <a:buFont typeface="Wingdings"/>
              <a:buChar char="ü"/>
              <a:defRPr/>
            </a:pP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выдавать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предписание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устранении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нарушений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обязательных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требований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выявленных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ходе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выездного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обследования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или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наблюдения</a:t>
            </a:r>
            <a:r>
              <a:rPr sz="18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;</a:t>
            </a:r>
            <a:endParaRPr sz="1800" b="0" dirty="0">
              <a:latin typeface="Arial"/>
              <a:cs typeface="Arial"/>
            </a:endParaRPr>
          </a:p>
          <a:p>
            <a:pPr marL="294892" indent="-294892" algn="l">
              <a:buFont typeface="Wingdings"/>
              <a:buChar char="ü"/>
              <a:defRPr/>
            </a:pP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выдавать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предписание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владельцу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агрегатора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услугах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владельцу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сервиса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объявлений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незамедлительном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прекращении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распространения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предоставляемых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услугах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гостиничных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услугах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);</a:t>
            </a:r>
            <a:endParaRPr sz="1800" b="0" dirty="0">
              <a:latin typeface="Arial"/>
              <a:cs typeface="Arial"/>
            </a:endParaRPr>
          </a:p>
          <a:p>
            <a:pPr marL="294892" indent="-294892" algn="l">
              <a:buFont typeface="Wingdings"/>
              <a:buChar char="ü"/>
              <a:defRPr/>
            </a:pP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выявления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несоответствия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требованиям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к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категории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указанной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реестре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КСР,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направлять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организацию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осуществляющую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классификацию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сфере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туристской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индустрии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информацию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запросом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предоставлении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сведений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принятых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мерах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направленных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устранение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;</a:t>
            </a:r>
            <a:endParaRPr sz="1800" b="0" i="0" u="none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94892" indent="-294892" algn="l">
              <a:buFont typeface="Wingdings"/>
              <a:buChar char="ü"/>
              <a:defRPr/>
            </a:pPr>
            <a:r>
              <a:rPr lang="ru-RU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принимать решения о приостановлении, возобновлении действия классификации средства размещения, а также о прекращении действия классификации средства размещения (об исключении сведений о средстве размещения из реестра классифицированных средств размещения);</a:t>
            </a:r>
            <a:endParaRPr sz="1800" b="0" i="0" u="none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2904530" name="object 130"/>
          <p:cNvPicPr/>
          <p:nvPr/>
        </p:nvPicPr>
        <p:blipFill>
          <a:blip r:embed="rId3"/>
          <a:stretch/>
        </p:blipFill>
        <p:spPr bwMode="auto">
          <a:xfrm>
            <a:off x="9161800" y="562108"/>
            <a:ext cx="2600240" cy="2151993"/>
          </a:xfrm>
          <a:prstGeom prst="rect">
            <a:avLst/>
          </a:prstGeom>
        </p:spPr>
      </p:pic>
      <p:sp>
        <p:nvSpPr>
          <p:cNvPr id="450227287" name="TextBox 7"/>
          <p:cNvSpPr txBox="1"/>
          <p:nvPr/>
        </p:nvSpPr>
        <p:spPr bwMode="auto">
          <a:xfrm>
            <a:off x="9634618" y="624208"/>
            <a:ext cx="184730" cy="384720"/>
          </a:xfrm>
          <a:prstGeom prst="rect">
            <a:avLst/>
          </a:prstGeom>
          <a:noFill/>
        </p:spPr>
        <p:txBody>
          <a:bodyPr wrap="none" lIns="91359" tIns="45676" rIns="91359" bIns="45676" rtlCol="0">
            <a:spAutoFit/>
          </a:bodyPr>
          <a:lstStyle/>
          <a:p>
            <a:pPr defTabSz="913603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12994112" name="Прямоугольник 26"/>
          <p:cNvSpPr/>
          <p:nvPr/>
        </p:nvSpPr>
        <p:spPr bwMode="auto">
          <a:xfrm>
            <a:off x="294320" y="136126"/>
            <a:ext cx="10826769" cy="546939"/>
          </a:xfrm>
          <a:prstGeom prst="rect">
            <a:avLst/>
          </a:prstGeom>
        </p:spPr>
        <p:txBody>
          <a:bodyPr wrap="square" lIns="90930" tIns="45454" rIns="90930" bIns="45454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0" u="none" strike="noStrike" cap="none" spc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ПРАВА КОНТРОЛЬНОГО (НАДЗОРНОГО) ОРГАНА</a:t>
            </a:r>
            <a:endParaRPr sz="2600" i="0" u="sng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343459153" name="TextBox 31"/>
          <p:cNvSpPr txBox="1"/>
          <p:nvPr/>
        </p:nvSpPr>
        <p:spPr bwMode="auto">
          <a:xfrm>
            <a:off x="293815" y="1423306"/>
            <a:ext cx="6009596" cy="259337"/>
          </a:xfrm>
          <a:prstGeom prst="rect">
            <a:avLst/>
          </a:prstGeom>
          <a:noFill/>
        </p:spPr>
        <p:txBody>
          <a:bodyPr wrap="square" lIns="91337" tIns="45668" rIns="91337" bIns="45668" rtlCol="0">
            <a:spAutoFit/>
          </a:bodyPr>
          <a:lstStyle/>
          <a:p>
            <a:pPr defTabSz="910180">
              <a:defRPr/>
            </a:pPr>
            <a:endParaRPr sz="1100" b="1" u="sng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5192581" name="Скругленный прямоугольник 43"/>
          <p:cNvSpPr/>
          <p:nvPr/>
        </p:nvSpPr>
        <p:spPr bwMode="auto">
          <a:xfrm>
            <a:off x="54950" y="2912449"/>
            <a:ext cx="11593918" cy="395499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703765687" name="TextBox 54"/>
          <p:cNvSpPr txBox="1"/>
          <p:nvPr/>
        </p:nvSpPr>
        <p:spPr bwMode="auto">
          <a:xfrm>
            <a:off x="1440186" y="4958145"/>
            <a:ext cx="5644581" cy="251716"/>
          </a:xfrm>
          <a:prstGeom prst="rect">
            <a:avLst/>
          </a:prstGeom>
          <a:noFill/>
        </p:spPr>
        <p:txBody>
          <a:bodyPr wrap="square" lIns="91337" tIns="45668" rIns="91337" bIns="45668" rtlCol="0">
            <a:spAutoFit/>
          </a:bodyPr>
          <a:lstStyle/>
          <a:p>
            <a:pPr defTabSz="910180">
              <a:defRPr/>
            </a:pPr>
            <a:r>
              <a:rPr lang="ru-RU" sz="1050" b="1" i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endParaRPr/>
          </a:p>
        </p:txBody>
      </p:sp>
      <p:grpSp>
        <p:nvGrpSpPr>
          <p:cNvPr id="479723414" name="object 67"/>
          <p:cNvGrpSpPr/>
          <p:nvPr/>
        </p:nvGrpSpPr>
        <p:grpSpPr bwMode="auto">
          <a:xfrm>
            <a:off x="2459070" y="719977"/>
            <a:ext cx="6691150" cy="1947277"/>
            <a:chOff x="0" y="0"/>
            <a:chExt cx="6691150" cy="1947277"/>
          </a:xfrm>
        </p:grpSpPr>
        <p:pic>
          <p:nvPicPr>
            <p:cNvPr id="530074997" name="object 68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6430555" cy="1624318"/>
            </a:xfrm>
            <a:prstGeom prst="rect">
              <a:avLst/>
            </a:prstGeom>
          </p:spPr>
        </p:pic>
        <p:pic>
          <p:nvPicPr>
            <p:cNvPr id="1089205512" name="object 69"/>
            <p:cNvPicPr/>
            <p:nvPr/>
          </p:nvPicPr>
          <p:blipFill>
            <a:blip r:embed="rId5"/>
            <a:stretch/>
          </p:blipFill>
          <p:spPr bwMode="auto">
            <a:xfrm>
              <a:off x="252628" y="1389494"/>
              <a:ext cx="1073998" cy="313942"/>
            </a:xfrm>
            <a:prstGeom prst="rect">
              <a:avLst/>
            </a:prstGeom>
          </p:spPr>
        </p:pic>
        <p:pic>
          <p:nvPicPr>
            <p:cNvPr id="43017662" name="object 70"/>
            <p:cNvPicPr/>
            <p:nvPr/>
          </p:nvPicPr>
          <p:blipFill>
            <a:blip r:embed="rId6"/>
            <a:stretch/>
          </p:blipFill>
          <p:spPr bwMode="auto">
            <a:xfrm>
              <a:off x="1464214" y="1389494"/>
              <a:ext cx="203911" cy="313942"/>
            </a:xfrm>
            <a:prstGeom prst="rect">
              <a:avLst/>
            </a:prstGeom>
          </p:spPr>
        </p:pic>
        <p:pic>
          <p:nvPicPr>
            <p:cNvPr id="734612190" name="object 71"/>
            <p:cNvPicPr/>
            <p:nvPr/>
          </p:nvPicPr>
          <p:blipFill>
            <a:blip r:embed="rId7"/>
            <a:stretch/>
          </p:blipFill>
          <p:spPr bwMode="auto">
            <a:xfrm>
              <a:off x="1811131" y="1389494"/>
              <a:ext cx="1420220" cy="313942"/>
            </a:xfrm>
            <a:prstGeom prst="rect">
              <a:avLst/>
            </a:prstGeom>
          </p:spPr>
        </p:pic>
        <p:pic>
          <p:nvPicPr>
            <p:cNvPr id="628494319" name="object 72"/>
            <p:cNvPicPr/>
            <p:nvPr/>
          </p:nvPicPr>
          <p:blipFill>
            <a:blip r:embed="rId8"/>
            <a:stretch/>
          </p:blipFill>
          <p:spPr bwMode="auto">
            <a:xfrm>
              <a:off x="3376454" y="1389494"/>
              <a:ext cx="743013" cy="313942"/>
            </a:xfrm>
            <a:prstGeom prst="rect">
              <a:avLst/>
            </a:prstGeom>
          </p:spPr>
        </p:pic>
        <p:pic>
          <p:nvPicPr>
            <p:cNvPr id="1806474579" name="object 73"/>
            <p:cNvPicPr/>
            <p:nvPr/>
          </p:nvPicPr>
          <p:blipFill>
            <a:blip r:embed="rId9"/>
            <a:stretch/>
          </p:blipFill>
          <p:spPr bwMode="auto">
            <a:xfrm>
              <a:off x="4273209" y="1389494"/>
              <a:ext cx="1153521" cy="313942"/>
            </a:xfrm>
            <a:prstGeom prst="rect">
              <a:avLst/>
            </a:prstGeom>
          </p:spPr>
        </p:pic>
        <p:pic>
          <p:nvPicPr>
            <p:cNvPr id="1606741269" name="object 74"/>
            <p:cNvPicPr/>
            <p:nvPr/>
          </p:nvPicPr>
          <p:blipFill>
            <a:blip r:embed="rId10"/>
            <a:stretch/>
          </p:blipFill>
          <p:spPr bwMode="auto">
            <a:xfrm>
              <a:off x="5568193" y="1389494"/>
              <a:ext cx="1122957" cy="313942"/>
            </a:xfrm>
            <a:prstGeom prst="rect">
              <a:avLst/>
            </a:prstGeom>
          </p:spPr>
        </p:pic>
        <p:pic>
          <p:nvPicPr>
            <p:cNvPr id="1474991738" name="object 75"/>
            <p:cNvPicPr/>
            <p:nvPr/>
          </p:nvPicPr>
          <p:blipFill>
            <a:blip r:embed="rId11"/>
            <a:stretch/>
          </p:blipFill>
          <p:spPr bwMode="auto">
            <a:xfrm>
              <a:off x="252628" y="1633335"/>
              <a:ext cx="1488191" cy="313941"/>
            </a:xfrm>
            <a:prstGeom prst="rect">
              <a:avLst/>
            </a:prstGeom>
          </p:spPr>
        </p:pic>
        <p:pic>
          <p:nvPicPr>
            <p:cNvPr id="1125939835" name="object 76"/>
            <p:cNvPicPr/>
            <p:nvPr/>
          </p:nvPicPr>
          <p:blipFill>
            <a:blip r:embed="rId12"/>
            <a:stretch/>
          </p:blipFill>
          <p:spPr bwMode="auto">
            <a:xfrm>
              <a:off x="1687989" y="1633335"/>
              <a:ext cx="1350373" cy="313941"/>
            </a:xfrm>
            <a:prstGeom prst="rect">
              <a:avLst/>
            </a:prstGeom>
          </p:spPr>
        </p:pic>
        <p:pic>
          <p:nvPicPr>
            <p:cNvPr id="1145865417" name="object 77"/>
            <p:cNvPicPr/>
            <p:nvPr/>
          </p:nvPicPr>
          <p:blipFill>
            <a:blip r:embed="rId13"/>
            <a:stretch/>
          </p:blipFill>
          <p:spPr bwMode="auto">
            <a:xfrm>
              <a:off x="2989813" y="1633335"/>
              <a:ext cx="1070543" cy="313941"/>
            </a:xfrm>
            <a:prstGeom prst="rect">
              <a:avLst/>
            </a:prstGeom>
          </p:spPr>
        </p:pic>
        <p:pic>
          <p:nvPicPr>
            <p:cNvPr id="1019104529" name="object 78"/>
            <p:cNvPicPr/>
            <p:nvPr/>
          </p:nvPicPr>
          <p:blipFill>
            <a:blip r:embed="rId14"/>
            <a:stretch/>
          </p:blipFill>
          <p:spPr bwMode="auto">
            <a:xfrm>
              <a:off x="4013353" y="1633335"/>
              <a:ext cx="1065170" cy="313941"/>
            </a:xfrm>
            <a:prstGeom prst="rect">
              <a:avLst/>
            </a:prstGeom>
          </p:spPr>
        </p:pic>
        <p:pic>
          <p:nvPicPr>
            <p:cNvPr id="308464202" name="object 79"/>
            <p:cNvPicPr/>
            <p:nvPr/>
          </p:nvPicPr>
          <p:blipFill>
            <a:blip r:embed="rId15"/>
            <a:stretch/>
          </p:blipFill>
          <p:spPr bwMode="auto">
            <a:xfrm>
              <a:off x="5018685" y="1633335"/>
              <a:ext cx="276076" cy="313941"/>
            </a:xfrm>
            <a:prstGeom prst="rect">
              <a:avLst/>
            </a:prstGeom>
          </p:spPr>
        </p:pic>
        <p:pic>
          <p:nvPicPr>
            <p:cNvPr id="1828747313" name="object 80"/>
            <p:cNvPicPr/>
            <p:nvPr/>
          </p:nvPicPr>
          <p:blipFill>
            <a:blip r:embed="rId16"/>
            <a:stretch/>
          </p:blipFill>
          <p:spPr bwMode="auto">
            <a:xfrm>
              <a:off x="5249081" y="1633335"/>
              <a:ext cx="284019" cy="313941"/>
            </a:xfrm>
            <a:prstGeom prst="rect">
              <a:avLst/>
            </a:prstGeom>
          </p:spPr>
        </p:pic>
        <p:pic>
          <p:nvPicPr>
            <p:cNvPr id="353275851" name="object 81"/>
            <p:cNvPicPr/>
            <p:nvPr/>
          </p:nvPicPr>
          <p:blipFill>
            <a:blip r:embed="rId17"/>
            <a:stretch/>
          </p:blipFill>
          <p:spPr bwMode="auto">
            <a:xfrm>
              <a:off x="5438430" y="1633335"/>
              <a:ext cx="90037" cy="313941"/>
            </a:xfrm>
            <a:prstGeom prst="rect">
              <a:avLst/>
            </a:prstGeom>
          </p:spPr>
        </p:pic>
        <p:pic>
          <p:nvPicPr>
            <p:cNvPr id="262060500" name="object 82"/>
            <p:cNvPicPr/>
            <p:nvPr/>
          </p:nvPicPr>
          <p:blipFill>
            <a:blip r:embed="rId18"/>
            <a:stretch/>
          </p:blipFill>
          <p:spPr bwMode="auto">
            <a:xfrm>
              <a:off x="5483449" y="1633335"/>
              <a:ext cx="260187" cy="313941"/>
            </a:xfrm>
            <a:prstGeom prst="rect">
              <a:avLst/>
            </a:prstGeom>
          </p:spPr>
        </p:pic>
        <p:pic>
          <p:nvPicPr>
            <p:cNvPr id="1502124124" name="object 83"/>
            <p:cNvPicPr/>
            <p:nvPr/>
          </p:nvPicPr>
          <p:blipFill>
            <a:blip r:embed="rId17"/>
            <a:stretch/>
          </p:blipFill>
          <p:spPr bwMode="auto">
            <a:xfrm>
              <a:off x="5656907" y="1633335"/>
              <a:ext cx="90037" cy="313941"/>
            </a:xfrm>
            <a:prstGeom prst="rect">
              <a:avLst/>
            </a:prstGeom>
          </p:spPr>
        </p:pic>
        <p:pic>
          <p:nvPicPr>
            <p:cNvPr id="220168201" name="object 84"/>
            <p:cNvPicPr/>
            <p:nvPr/>
          </p:nvPicPr>
          <p:blipFill>
            <a:blip r:embed="rId19"/>
            <a:stretch/>
          </p:blipFill>
          <p:spPr bwMode="auto">
            <a:xfrm>
              <a:off x="5701928" y="1633335"/>
              <a:ext cx="305869" cy="313941"/>
            </a:xfrm>
            <a:prstGeom prst="rect">
              <a:avLst/>
            </a:prstGeom>
          </p:spPr>
        </p:pic>
        <p:pic>
          <p:nvPicPr>
            <p:cNvPr id="1780422565" name="object 85"/>
            <p:cNvPicPr/>
            <p:nvPr/>
          </p:nvPicPr>
          <p:blipFill>
            <a:blip r:embed="rId20"/>
            <a:stretch/>
          </p:blipFill>
          <p:spPr bwMode="auto">
            <a:xfrm>
              <a:off x="5952186" y="1633335"/>
              <a:ext cx="368101" cy="313941"/>
            </a:xfrm>
            <a:prstGeom prst="rect">
              <a:avLst/>
            </a:prstGeom>
          </p:spPr>
        </p:pic>
        <p:pic>
          <p:nvPicPr>
            <p:cNvPr id="1259531222" name="object 86"/>
            <p:cNvPicPr/>
            <p:nvPr/>
          </p:nvPicPr>
          <p:blipFill>
            <a:blip r:embed="rId21"/>
            <a:stretch/>
          </p:blipFill>
          <p:spPr bwMode="auto">
            <a:xfrm>
              <a:off x="6183904" y="1633335"/>
              <a:ext cx="436956" cy="313941"/>
            </a:xfrm>
            <a:prstGeom prst="rect">
              <a:avLst/>
            </a:prstGeom>
          </p:spPr>
        </p:pic>
      </p:grpSp>
      <p:pic>
        <p:nvPicPr>
          <p:cNvPr id="452692051" name="object 28"/>
          <p:cNvPicPr/>
          <p:nvPr/>
        </p:nvPicPr>
        <p:blipFill>
          <a:blip r:embed="rId22"/>
          <a:stretch/>
        </p:blipFill>
        <p:spPr bwMode="auto">
          <a:xfrm>
            <a:off x="54951" y="562108"/>
            <a:ext cx="2473772" cy="2241068"/>
          </a:xfrm>
          <a:prstGeom prst="rect">
            <a:avLst/>
          </a:prstGeom>
        </p:spPr>
      </p:pic>
      <p:pic>
        <p:nvPicPr>
          <p:cNvPr id="1337456805" name="Picture 2" descr="C:\Users\economy41\Desktop\ЛОГО\лого минэк.png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11107052" y="136127"/>
            <a:ext cx="868279" cy="641320"/>
          </a:xfrm>
          <a:prstGeom prst="rect">
            <a:avLst/>
          </a:prstGeom>
          <a:noFill/>
        </p:spPr>
      </p:pic>
      <p:sp>
        <p:nvSpPr>
          <p:cNvPr id="904458187" name="TextBox 904458186"/>
          <p:cNvSpPr txBox="1"/>
          <p:nvPr/>
        </p:nvSpPr>
        <p:spPr bwMode="auto">
          <a:xfrm>
            <a:off x="424982" y="3203137"/>
            <a:ext cx="11116209" cy="339580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94893" marR="0" indent="-29489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давать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предписание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владельцу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агрегатора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услугах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владельцу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сервиса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объявлений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незамедлительном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прекращении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распространения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предоставляемых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услугах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гостиничных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услугах</a:t>
            </a:r>
            <a:r>
              <a:rPr sz="16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);</a:t>
            </a:r>
            <a:endParaRPr lang="ru-RU" sz="16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94893" marR="0" indent="-29489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endParaRPr sz="1600" b="0" i="0" u="none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94893" indent="-294893" algn="l">
              <a:buFont typeface="Wingdings"/>
              <a:buChar char="ü"/>
              <a:defRPr/>
            </a:pP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выявления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несоответствия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требованиям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к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категории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указанной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реестре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классифицированных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направлять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организацию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осуществляющую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классификацию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сфере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туристской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индустрии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соответствующую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информацию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запросом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предоставлении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сведений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принятых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мерах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направленных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устранение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несоответствия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указанным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требованиям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в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том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числе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проведении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внепланового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подтверждения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соответствия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требованиям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к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присвоенной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категории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;</a:t>
            </a:r>
            <a:endParaRPr lang="ru-RU" sz="16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94893" indent="-294893" algn="l">
              <a:buFont typeface="Wingdings"/>
              <a:buChar char="ü"/>
              <a:defRPr/>
            </a:pPr>
            <a:endParaRPr sz="1600" b="0" i="0" u="none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94893" indent="-294893" algn="l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принимать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решения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приостановлении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возобновлении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классификации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а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также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прекращении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классификации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исключении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сведений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средстве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реестра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классифицированных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средств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размещения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)/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0543459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t="23951" b="28750"/>
          <a:stretch/>
        </p:blipFill>
        <p:spPr bwMode="auto">
          <a:xfrm>
            <a:off x="0" y="-29707"/>
            <a:ext cx="12025310" cy="3105166"/>
          </a:xfrm>
          <a:prstGeom prst="rect">
            <a:avLst/>
          </a:prstGeom>
          <a:noFill/>
        </p:spPr>
      </p:pic>
      <p:sp>
        <p:nvSpPr>
          <p:cNvPr id="1023165855" name="Прямоугольник 10"/>
          <p:cNvSpPr/>
          <p:nvPr/>
        </p:nvSpPr>
        <p:spPr bwMode="auto">
          <a:xfrm>
            <a:off x="0" y="-29707"/>
            <a:ext cx="12025315" cy="3105166"/>
          </a:xfrm>
          <a:prstGeom prst="rect">
            <a:avLst/>
          </a:prstGeom>
          <a:solidFill>
            <a:srgbClr val="001848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0" tIns="45052" rIns="90110" bIns="45052" rtlCol="0" anchor="ctr"/>
          <a:lstStyle/>
          <a:p>
            <a:pPr algn="ctr" defTabSz="901063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4527734" name="TextBox 1"/>
          <p:cNvSpPr txBox="1"/>
          <p:nvPr/>
        </p:nvSpPr>
        <p:spPr bwMode="auto">
          <a:xfrm>
            <a:off x="487959" y="1429738"/>
            <a:ext cx="11204482" cy="112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3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РЕ</a:t>
            </a:r>
            <a:r>
              <a:rPr lang="ru-RU" sz="3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ГИОНАЛЬНЫЙ ГОСУДАРСТВЕННЫЙ </a:t>
            </a:r>
            <a:endParaRPr b="1"/>
          </a:p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КОНТРОЛЬ (НАДЗОР)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21195555" name="Скругленный прямоугольник 27"/>
          <p:cNvSpPr/>
          <p:nvPr/>
        </p:nvSpPr>
        <p:spPr bwMode="auto">
          <a:xfrm>
            <a:off x="105142" y="3364197"/>
            <a:ext cx="5002214" cy="158707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sz="19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79944146" name="Picture 3"/>
          <p:cNvPicPr>
            <a:picLocks noChangeAspect="1" noChangeArrowheads="1"/>
          </p:cNvPicPr>
          <p:nvPr/>
        </p:nvPicPr>
        <p:blipFill>
          <a:blip r:embed="rId4"/>
          <a:srcRect l="7375"/>
          <a:stretch/>
        </p:blipFill>
        <p:spPr bwMode="auto">
          <a:xfrm>
            <a:off x="216149" y="4106839"/>
            <a:ext cx="510287" cy="4484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18275809" name="Прямоугольник 43"/>
          <p:cNvSpPr/>
          <p:nvPr/>
        </p:nvSpPr>
        <p:spPr bwMode="auto">
          <a:xfrm>
            <a:off x="738757" y="3664143"/>
            <a:ext cx="4408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ПРОВЕРОЧНЫЕ МЕРОПРИЯТИЯ</a:t>
            </a:r>
            <a:endParaRPr lang="ru-RU" sz="2000" b="1" i="0" u="none" strike="noStrike" cap="none" spc="0">
              <a:solidFill>
                <a:srgbClr val="FF0000"/>
              </a:solidFill>
              <a:latin typeface="Arial"/>
              <a:cs typeface="Arial"/>
            </a:endParaRPr>
          </a:p>
          <a:p>
            <a:pPr marL="294893" marR="0" indent="-29489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ü"/>
              <a:defRPr/>
            </a:pPr>
            <a:endParaRPr lang="ru-RU" sz="1800" b="1" i="0" u="none" strike="noStrike" cap="none" spc="0">
              <a:solidFill>
                <a:srgbClr val="FF0000"/>
              </a:solidFill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ВЫЕЗДНЫЕ РЕЙД</a:t>
            </a:r>
            <a:r>
              <a:rPr lang="ru-RU" sz="2000" b="1">
                <a:solidFill>
                  <a:srgbClr val="FF0000"/>
                </a:solidFill>
                <a:latin typeface="Arial Narrow"/>
                <a:ea typeface="Segoe UI"/>
                <a:cs typeface="Segoe UI"/>
              </a:rPr>
              <a:t>Ы</a:t>
            </a:r>
            <a:endParaRPr sz="2000" b="1">
              <a:solidFill>
                <a:srgbClr val="FF0000"/>
              </a:solidFill>
              <a:latin typeface="Arial Narrow"/>
              <a:ea typeface="Segoe UI"/>
              <a:cs typeface="Segoe UI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328254007" name="Скругленный прямоугольник 54"/>
          <p:cNvSpPr/>
          <p:nvPr/>
        </p:nvSpPr>
        <p:spPr bwMode="auto">
          <a:xfrm>
            <a:off x="5588836" y="4823315"/>
            <a:ext cx="5858160" cy="149867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180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891183475" name="Прямоугольник 3"/>
          <p:cNvSpPr/>
          <p:nvPr/>
        </p:nvSpPr>
        <p:spPr bwMode="auto">
          <a:xfrm>
            <a:off x="5823601" y="4079055"/>
            <a:ext cx="183636" cy="381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/>
          </a:p>
        </p:txBody>
      </p:sp>
      <p:pic>
        <p:nvPicPr>
          <p:cNvPr id="430799199" name="Picture 3"/>
          <p:cNvPicPr>
            <a:picLocks noChangeAspect="1" noChangeArrowheads="1"/>
          </p:cNvPicPr>
          <p:nvPr/>
        </p:nvPicPr>
        <p:blipFill>
          <a:blip r:embed="rId4"/>
          <a:srcRect l="7375"/>
          <a:stretch/>
        </p:blipFill>
        <p:spPr bwMode="auto">
          <a:xfrm>
            <a:off x="228469" y="3630589"/>
            <a:ext cx="510287" cy="4484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01941778" name="TextBox 801941777"/>
          <p:cNvSpPr txBox="1"/>
          <p:nvPr/>
        </p:nvSpPr>
        <p:spPr bwMode="auto">
          <a:xfrm>
            <a:off x="5823601" y="4823315"/>
            <a:ext cx="5621797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94893" indent="-294893" algn="l">
              <a:buFont typeface="Wingdings"/>
              <a:buChar char="ü"/>
              <a:defRPr/>
            </a:pPr>
            <a:r>
              <a:rPr sz="1800" b="1" i="0">
                <a:solidFill>
                  <a:srgbClr val="FF0000"/>
                </a:solidFill>
                <a:latin typeface="Arial"/>
                <a:cs typeface="Arial"/>
              </a:rPr>
              <a:t>ПРЕДПИСАНИЯ</a:t>
            </a:r>
            <a:endParaRPr/>
          </a:p>
          <a:p>
            <a:pPr marL="294893" indent="-294893" algn="l">
              <a:buFont typeface="Wingdings"/>
              <a:buChar char="ü"/>
              <a:defRPr/>
            </a:pPr>
            <a:endParaRPr sz="1800" b="1" i="0">
              <a:solidFill>
                <a:srgbClr val="FF0000"/>
              </a:solidFill>
              <a:latin typeface="Arial"/>
              <a:cs typeface="Arial"/>
            </a:endParaRPr>
          </a:p>
          <a:p>
            <a:pPr marL="294893" indent="-294893" algn="l">
              <a:buFont typeface="Wingdings"/>
              <a:buChar char="ü"/>
              <a:defRPr/>
            </a:pPr>
            <a:r>
              <a:rPr sz="1800" b="1" i="0">
                <a:solidFill>
                  <a:srgbClr val="FF0000"/>
                </a:solidFill>
                <a:latin typeface="Arial"/>
                <a:cs typeface="Arial"/>
              </a:rPr>
              <a:t>РЕШЕНИЕ О ПРИОСТАНОВЛЕНИИ ДЕЙСТВИЯ КЛАССИФИКАЦИИ СРЕДСТВ РАЗМЕЩЕНИЯ</a:t>
            </a:r>
            <a:endParaRPr/>
          </a:p>
        </p:txBody>
      </p:sp>
      <p:sp>
        <p:nvSpPr>
          <p:cNvPr id="330822210" name="Стрелка: вправо 330822209"/>
          <p:cNvSpPr/>
          <p:nvPr/>
        </p:nvSpPr>
        <p:spPr bwMode="auto">
          <a:xfrm rot="1861642">
            <a:off x="4170487" y="4437027"/>
            <a:ext cx="1657433" cy="6364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1798</Words>
  <Application>Microsoft Office PowerPoint</Application>
  <DocSecurity>0</DocSecurity>
  <PresentationFormat>Произвольный</PresentationFormat>
  <Paragraphs>294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Arial</vt:lpstr>
      <vt:lpstr>Arial</vt:lpstr>
      <vt:lpstr>Arial Narrow</vt:lpstr>
      <vt:lpstr>Batang</vt:lpstr>
      <vt:lpstr>Calibri</vt:lpstr>
      <vt:lpstr>Calibri Light</vt:lpstr>
      <vt:lpstr>DejaVu Sans</vt:lpstr>
      <vt:lpstr>Muller Regular</vt:lpstr>
      <vt:lpstr>Open Sans</vt:lpstr>
      <vt:lpstr>Roboto</vt:lpstr>
      <vt:lpstr>Roboto Medium</vt:lpstr>
      <vt:lpstr>Segoe UI</vt:lpstr>
      <vt:lpstr>SF Pro Display</vt:lpstr>
      <vt:lpstr>SF Pro Display Light</vt:lpstr>
      <vt:lpstr>Times New Roman</vt:lpstr>
      <vt:lpstr>Wingdings</vt:lpstr>
      <vt:lpstr>Тема Office</vt:lpstr>
      <vt:lpstr>55_Специальное оформление</vt:lpstr>
      <vt:lpstr>Контроль и надзор за деятельностью  в туристской индустрии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и надзор за деятельностью  в туристской индустрии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Хураськина Ирина Вячеславовна</dc:creator>
  <cp:keywords/>
  <dc:description/>
  <cp:lastModifiedBy>Алексей Васильев</cp:lastModifiedBy>
  <cp:revision>1577</cp:revision>
  <cp:lastPrinted>2025-02-13T06:22:22Z</cp:lastPrinted>
  <dcterms:created xsi:type="dcterms:W3CDTF">2022-08-24T14:26:51Z</dcterms:created>
  <dcterms:modified xsi:type="dcterms:W3CDTF">2025-02-13T06:22:48Z</dcterms:modified>
  <cp:category/>
  <dc:identifier/>
  <cp:contentStatus/>
  <dc:language/>
  <cp:version/>
</cp:coreProperties>
</file>